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1" r:id="rId2"/>
    <p:sldId id="260" r:id="rId3"/>
    <p:sldId id="256" r:id="rId4"/>
    <p:sldId id="257" r:id="rId5"/>
    <p:sldId id="258" r:id="rId6"/>
    <p:sldId id="259" r:id="rId7"/>
    <p:sldId id="271" r:id="rId8"/>
    <p:sldId id="262" r:id="rId9"/>
    <p:sldId id="264" r:id="rId10"/>
    <p:sldId id="263" r:id="rId11"/>
    <p:sldId id="265" r:id="rId12"/>
    <p:sldId id="266" r:id="rId13"/>
    <p:sldId id="268" r:id="rId14"/>
    <p:sldId id="269" r:id="rId15"/>
    <p:sldId id="270" r:id="rId16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3396" autoAdjust="0"/>
    <p:restoredTop sz="94638" autoAdjust="0"/>
  </p:normalViewPr>
  <p:slideViewPr>
    <p:cSldViewPr>
      <p:cViewPr varScale="1">
        <p:scale>
          <a:sx n="108" d="100"/>
          <a:sy n="108" d="100"/>
        </p:scale>
        <p:origin x="239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AA009C76-BCE1-423B-8BAA-0D4A04C3C8F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013FD-BC36-4E9F-AB08-3EDFA7EF063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E178E-0699-42B8-8097-888DBA39EE3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EC7A2-C0F3-48B3-9488-2BD87F74BFA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E049A-EE3D-41DB-8A48-D37B37C7F6C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59524-EFAB-4FDB-A3A3-8218751A399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83BD2-4511-4C31-933E-171F72BF01F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D90E5-B848-40DE-854D-2E9AF9E2D00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89BCE-3E61-408C-AED9-31A129DBC66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2D109-C4D7-4355-86EB-A30091EE5B1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DD2ED-69AA-41B3-A7E5-84629DC70A8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4DC5B-6496-42AA-8F55-E143E0D8F16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50909-E607-4815-86C2-ECAC2D469D7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B301335-709D-4FB2-8300-B90F40F89F9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de/url?sa=i&amp;rct=j&amp;q=&amp;esrc=s&amp;source=images&amp;cd=&amp;cad=rja&amp;uact=8&amp;ved=0ahUKEwiPnbDO1-XSAhWEOxQKHadkBEYQjRwIBw&amp;url=http://behaviorismus.com/das-menschliche-gehirn/&amp;bvm=bv.150120842,bs.2,d.ZGg&amp;psig=AFQjCNFq6bRCQKOCa6zX6cwGKX4_SRIvvw&amp;ust=149011993798797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Wie geht man beim Vorfinden einer bewusstlosen Person vor?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3707904" y="1988840"/>
            <a:ext cx="52565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>
                <a:solidFill>
                  <a:srgbClr val="00B050"/>
                </a:solidFill>
              </a:rPr>
              <a:t>Ich kontrolliere die Atmung und den </a:t>
            </a:r>
            <a:r>
              <a:rPr lang="de-DE" sz="1800" dirty="0" err="1">
                <a:solidFill>
                  <a:srgbClr val="00B050"/>
                </a:solidFill>
              </a:rPr>
              <a:t>Mundraum</a:t>
            </a:r>
            <a:r>
              <a:rPr lang="de-DE" sz="1800" dirty="0">
                <a:solidFill>
                  <a:srgbClr val="00B050"/>
                </a:solidFill>
              </a:rPr>
              <a:t>,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dann bringe ich den Verletzten in die stabile Seitenlage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und betreue ihn bis zum Eintreffen des Rettungsdienstes</a:t>
            </a:r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86" name="AutoShape 6" descr="Überprüfung der Atmung einer bewusstlosen Person"/>
          <p:cNvSpPr>
            <a:spLocks noChangeAspect="1" noChangeArrowheads="1"/>
          </p:cNvSpPr>
          <p:nvPr/>
        </p:nvSpPr>
        <p:spPr bwMode="auto">
          <a:xfrm>
            <a:off x="63500" y="-136525"/>
            <a:ext cx="4048125" cy="2686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88" name="AutoShape 8" descr="Überprüfung der Atmung einer bewusstlosen Person"/>
          <p:cNvSpPr>
            <a:spLocks noChangeAspect="1" noChangeArrowheads="1"/>
          </p:cNvSpPr>
          <p:nvPr/>
        </p:nvSpPr>
        <p:spPr bwMode="auto">
          <a:xfrm>
            <a:off x="63500" y="-136525"/>
            <a:ext cx="4048125" cy="2686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0" name="AutoShape 10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2" name="AutoShape 12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7" name="Grafik 16" descr="web2012_unbenannte-fotosession-86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060848"/>
            <a:ext cx="3168353" cy="21104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Was macht man mit verletzten Personen, </a:t>
            </a:r>
          </a:p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die noch im Fahrzeug sitzen?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716016" y="2492896"/>
            <a:ext cx="41764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>
                <a:solidFill>
                  <a:srgbClr val="00B050"/>
                </a:solidFill>
              </a:rPr>
              <a:t>Sofern keine akute Gefahr durch 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Brand, Bewusstlosigkeit o. ä. besteht, 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sollen Verletzte im Fahrzeug 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verbleiben bis der Rettungsdienst die 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medizinische Lage beurteilt hat.</a:t>
            </a:r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86" name="AutoShape 6" descr="Überprüfung der Atmung einer bewusstlosen Person"/>
          <p:cNvSpPr>
            <a:spLocks noChangeAspect="1" noChangeArrowheads="1"/>
          </p:cNvSpPr>
          <p:nvPr/>
        </p:nvSpPr>
        <p:spPr bwMode="auto">
          <a:xfrm>
            <a:off x="63500" y="-136525"/>
            <a:ext cx="4048125" cy="2686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0" name="AutoShape 10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2" name="AutoShape 12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4" name="Grafik 13" descr="csm_Uebung_05_4070b132d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204864"/>
            <a:ext cx="4248472" cy="300048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Warum ist Hygiene im Einsatz wichtig?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43608" y="1916832"/>
            <a:ext cx="78488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/>
              <a:t>Man hat Kontakt mit einer Vielzahl von Menschen und unbekannten Stoffen.</a:t>
            </a:r>
          </a:p>
          <a:p>
            <a:endParaRPr lang="de-DE" sz="1800" dirty="0"/>
          </a:p>
          <a:p>
            <a:r>
              <a:rPr lang="de-DE" sz="1800" dirty="0"/>
              <a:t>Um Verschleppung von Schadstoffen ins Feuerwehrhaus oder privater Umgebung zu verhindern.</a:t>
            </a:r>
          </a:p>
          <a:p>
            <a:endParaRPr lang="de-DE" sz="1800" dirty="0"/>
          </a:p>
          <a:p>
            <a:r>
              <a:rPr lang="de-DE" sz="1800" dirty="0"/>
              <a:t>Zum Schutz vor Kontamination und Inkorporation.</a:t>
            </a:r>
          </a:p>
          <a:p>
            <a:endParaRPr lang="de-DE" sz="1800" dirty="0"/>
          </a:p>
          <a:p>
            <a:r>
              <a:rPr lang="de-DE" sz="1800" b="1" u="sng" dirty="0"/>
              <a:t>Kontamination: </a:t>
            </a:r>
          </a:p>
          <a:p>
            <a:r>
              <a:rPr lang="de-DE" sz="1800" dirty="0"/>
              <a:t>Verunreinigung der Oberflächen von Lebewesen, des Bodens, von Gewässern und Gegenständen mit ABC-Gefahrstoffen</a:t>
            </a:r>
          </a:p>
          <a:p>
            <a:endParaRPr lang="de-DE" sz="1800" dirty="0"/>
          </a:p>
          <a:p>
            <a:r>
              <a:rPr lang="de-DE" sz="1800" b="1" u="sng" dirty="0"/>
              <a:t>Inkorporation:</a:t>
            </a:r>
          </a:p>
          <a:p>
            <a:r>
              <a:rPr lang="de-DE" sz="1800" dirty="0"/>
              <a:t>Aufnahme gefährlicher Stoffe in den Körper</a:t>
            </a:r>
          </a:p>
          <a:p>
            <a:endParaRPr lang="de-DE" sz="1800" dirty="0"/>
          </a:p>
          <a:p>
            <a:endParaRPr lang="de-DE" sz="1800" dirty="0"/>
          </a:p>
          <a:p>
            <a:endParaRPr lang="de-DE" sz="1800" dirty="0"/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86" name="AutoShape 6" descr="Überprüfung der Atmung einer bewusstlosen Person"/>
          <p:cNvSpPr>
            <a:spLocks noChangeAspect="1" noChangeArrowheads="1"/>
          </p:cNvSpPr>
          <p:nvPr/>
        </p:nvSpPr>
        <p:spPr bwMode="auto">
          <a:xfrm>
            <a:off x="63500" y="-136525"/>
            <a:ext cx="4048125" cy="2686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0" name="AutoShape 10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2" name="AutoShape 12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Möglichkeiten der Kontamination oder Inkorporation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0" name="AutoShape 10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2" name="AutoShape 12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1043608" y="1916832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b="1" u="sng" dirty="0"/>
              <a:t>Brandeinsatz:</a:t>
            </a:r>
          </a:p>
          <a:p>
            <a:r>
              <a:rPr lang="de-DE" sz="1800" dirty="0"/>
              <a:t>Brandrauch enthält immer gesundheitsschädliche Stoffe</a:t>
            </a:r>
          </a:p>
          <a:p>
            <a:endParaRPr lang="de-DE" sz="1800" dirty="0"/>
          </a:p>
          <a:p>
            <a:r>
              <a:rPr lang="de-DE" sz="1800" b="1" u="sng" dirty="0"/>
              <a:t>ABC-Einsatz:</a:t>
            </a:r>
          </a:p>
          <a:p>
            <a:r>
              <a:rPr lang="de-DE" sz="1800" dirty="0"/>
              <a:t>z. B. giftige oder ätzende Chemikalien, Bakterien, Viren, Strahlung</a:t>
            </a:r>
          </a:p>
          <a:p>
            <a:endParaRPr lang="de-DE" sz="1800" dirty="0"/>
          </a:p>
          <a:p>
            <a:r>
              <a:rPr lang="de-DE" sz="1800" b="1" u="sng" dirty="0"/>
              <a:t>Hochwassereinsatz:</a:t>
            </a:r>
          </a:p>
          <a:p>
            <a:r>
              <a:rPr lang="de-DE" sz="1800" dirty="0"/>
              <a:t>Schmutzwasser mit Bakterien, Fäkalien, Öl</a:t>
            </a:r>
          </a:p>
          <a:p>
            <a:endParaRPr lang="de-DE" sz="1800" dirty="0"/>
          </a:p>
          <a:p>
            <a:r>
              <a:rPr lang="de-DE" sz="1800" b="1" u="sng" dirty="0"/>
              <a:t>Infektion:</a:t>
            </a:r>
          </a:p>
          <a:p>
            <a:r>
              <a:rPr lang="de-DE" sz="1800" dirty="0"/>
              <a:t>Tröpfcheninfektion durch Husten oder Niesen</a:t>
            </a:r>
          </a:p>
          <a:p>
            <a:r>
              <a:rPr lang="de-DE" sz="1800" dirty="0"/>
              <a:t>und Kontaktinfektion durch z. B. Hände schütteln</a:t>
            </a:r>
          </a:p>
          <a:p>
            <a:endParaRPr lang="de-DE" sz="1800" dirty="0"/>
          </a:p>
          <a:p>
            <a:r>
              <a:rPr lang="de-DE" sz="1800" b="1" u="sng" dirty="0"/>
              <a:t>Kontakt:</a:t>
            </a:r>
          </a:p>
          <a:p>
            <a:r>
              <a:rPr lang="de-DE" sz="1800" dirty="0"/>
              <a:t>z. B. Körperflüssigkeiten (Blut, Erbrochenes) oder Tierkadavern</a:t>
            </a:r>
          </a:p>
          <a:p>
            <a:endParaRPr lang="de-DE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Schutzmöglichkeiten vor Ansteckungsgefahr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0" name="AutoShape 10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2" name="AutoShape 12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1043608" y="2194986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/>
              <a:t>Persönliche Schutzausrüstung tragen.</a:t>
            </a:r>
          </a:p>
          <a:p>
            <a:endParaRPr lang="de-DE" sz="1800" dirty="0"/>
          </a:p>
          <a:p>
            <a:r>
              <a:rPr lang="de-DE" sz="1800" dirty="0"/>
              <a:t>Hygienemaßnahmen gelten bei allen Einsätze, </a:t>
            </a:r>
          </a:p>
          <a:p>
            <a:r>
              <a:rPr lang="de-DE" sz="1800" dirty="0"/>
              <a:t>Zusätzlicher Schutz durch CSA, Atemschutz, Augenschutz.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00B050"/>
                </a:solidFill>
              </a:rPr>
              <a:t>Beim Umgang mit Verletzten Infektionsschutzhandschuhe tragen.</a:t>
            </a:r>
          </a:p>
          <a:p>
            <a:endParaRPr lang="de-DE" sz="1800" dirty="0"/>
          </a:p>
          <a:p>
            <a:r>
              <a:rPr lang="de-DE" sz="1800" dirty="0"/>
              <a:t>Besondere Vorsicht bei spitzen und scharfen Gegenständen</a:t>
            </a:r>
          </a:p>
          <a:p>
            <a:r>
              <a:rPr lang="de-DE" sz="1800" dirty="0"/>
              <a:t>z. B. Kanülen oder Spritzen.</a:t>
            </a:r>
          </a:p>
          <a:p>
            <a:endParaRPr lang="de-DE" sz="1800" dirty="0"/>
          </a:p>
          <a:p>
            <a:r>
              <a:rPr lang="de-DE" sz="1800" dirty="0"/>
              <a:t>Ausreichender Impfschutz</a:t>
            </a:r>
          </a:p>
          <a:p>
            <a:endParaRPr lang="de-DE" sz="1800" dirty="0"/>
          </a:p>
          <a:p>
            <a:endParaRPr lang="de-DE" sz="1800" dirty="0"/>
          </a:p>
          <a:p>
            <a:endParaRPr lang="de-DE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Hygienemaßnahmen im Einsatz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0" name="AutoShape 10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2" name="AutoShape 12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1043608" y="1844824"/>
            <a:ext cx="784887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/>
              <a:t>Korrekter Sitz der Einsatzkleidung</a:t>
            </a:r>
          </a:p>
          <a:p>
            <a:endParaRPr lang="de-DE" sz="1800" dirty="0"/>
          </a:p>
          <a:p>
            <a:r>
              <a:rPr lang="de-DE" sz="1800" dirty="0"/>
              <a:t>Einmalhandschuhe zusätzlich zur PSA</a:t>
            </a:r>
          </a:p>
          <a:p>
            <a:endParaRPr lang="de-DE" sz="1800" dirty="0"/>
          </a:p>
          <a:p>
            <a:r>
              <a:rPr lang="de-DE" sz="1800" dirty="0"/>
              <a:t>Anordnung des Einheitsführers beachten (ggf. Atemschutz anlegen)</a:t>
            </a:r>
          </a:p>
          <a:p>
            <a:endParaRPr lang="de-DE" sz="1800" dirty="0"/>
          </a:p>
          <a:p>
            <a:r>
              <a:rPr lang="de-DE" sz="1800" dirty="0"/>
              <a:t>Hautkontakt mit Schadstoffen vermeiden</a:t>
            </a:r>
          </a:p>
          <a:p>
            <a:endParaRPr lang="de-DE" sz="1800" dirty="0"/>
          </a:p>
          <a:p>
            <a:r>
              <a:rPr lang="de-DE" sz="1800" dirty="0"/>
              <a:t>Einsatzfahrzeuge außerhalb der Rauchgaszone aufstellen, Eindringen von Schadstoffen ins Fahrzeug verhindern, Türen und Fenster geschlossen halten</a:t>
            </a:r>
          </a:p>
          <a:p>
            <a:endParaRPr lang="de-DE" sz="1800" dirty="0"/>
          </a:p>
          <a:p>
            <a:r>
              <a:rPr lang="de-DE" sz="1800" dirty="0"/>
              <a:t>Keine kontaminierten Gegenstände in saubere Bereiche bringen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00B050"/>
                </a:solidFill>
              </a:rPr>
              <a:t>Im Gefahrenbereich nicht essen, trinken und rauchen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Hygienemaßnahmen im Einsatz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0" name="AutoShape 10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2" name="AutoShape 12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683568" y="1844824"/>
            <a:ext cx="82089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>
                <a:solidFill>
                  <a:srgbClr val="00B050"/>
                </a:solidFill>
              </a:rPr>
              <a:t>Verschmutzte Geräte und Kleidung nicht im Mannschaftsraum  transportieren;</a:t>
            </a:r>
          </a:p>
          <a:p>
            <a:r>
              <a:rPr lang="de-DE" sz="1800" dirty="0">
                <a:solidFill>
                  <a:srgbClr val="00B050"/>
                </a:solidFill>
              </a:rPr>
              <a:t>Gesondert in einem Behälter oder Sack transportieren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00B050"/>
                </a:solidFill>
              </a:rPr>
              <a:t>Im Gerätehaus die Schwarz-/Weiß- Trennung beachten</a:t>
            </a:r>
          </a:p>
          <a:p>
            <a:endParaRPr lang="de-DE" sz="1800" dirty="0"/>
          </a:p>
          <a:p>
            <a:r>
              <a:rPr lang="de-DE" sz="1800" dirty="0"/>
              <a:t>Verschmutze Einsatzkleidung wechseln</a:t>
            </a:r>
          </a:p>
          <a:p>
            <a:endParaRPr lang="de-DE" sz="1800" dirty="0"/>
          </a:p>
          <a:p>
            <a:r>
              <a:rPr lang="de-DE" sz="1800" dirty="0"/>
              <a:t>Reinigung der Bekleidung und Stiefel</a:t>
            </a:r>
          </a:p>
          <a:p>
            <a:endParaRPr lang="de-DE" sz="1800" dirty="0"/>
          </a:p>
          <a:p>
            <a:r>
              <a:rPr lang="de-DE" sz="1800" dirty="0"/>
              <a:t>Duschen</a:t>
            </a:r>
          </a:p>
          <a:p>
            <a:endParaRPr lang="de-DE" sz="1800" dirty="0"/>
          </a:p>
          <a:p>
            <a:r>
              <a:rPr lang="de-DE" sz="1800" dirty="0"/>
              <a:t>Feinreinigung verschmutzter Geräte und Fahrzeuge</a:t>
            </a:r>
          </a:p>
          <a:p>
            <a:endParaRPr lang="de-DE" sz="1800" dirty="0"/>
          </a:p>
          <a:p>
            <a:r>
              <a:rPr lang="de-DE" sz="1800" dirty="0"/>
              <a:t>Reduzierung der Einsatzkräfte im Gefahrenbereich, um die Infektionsgefahr und Eigengefährdung der Einsatzkräfte zu verringern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Überprüfung der lebenswichtigen Körperfunktionen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3707904" y="1988840"/>
            <a:ext cx="45365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>
                <a:solidFill>
                  <a:srgbClr val="00B050"/>
                </a:solidFill>
              </a:rPr>
              <a:t>Ich spreche ihn laut an.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Ich schüttle an den Schultern.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Ich kontrolliere Mund und Rachenraum.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Ich stelle die Atmung fest.</a:t>
            </a:r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9466" name="Picture 10" descr="Bildergebnis für Körperfunktionen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1988840"/>
            <a:ext cx="2295525" cy="3743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00B050"/>
                </a:solidFill>
              </a:rPr>
              <a:t>Richtige Lagerung bei bewusstlosen Personen = stabile Seitenlage</a:t>
            </a:r>
            <a:endParaRPr lang="de-DE" sz="1600" b="1" dirty="0">
              <a:solidFill>
                <a:srgbClr val="00B050"/>
              </a:solidFill>
            </a:endParaRPr>
          </a:p>
        </p:txBody>
      </p:sp>
      <p:pic>
        <p:nvPicPr>
          <p:cNvPr id="247810" name="Picture 2" descr="https://www.drk.de/fileadmin/user_upload/Artikelbilder/Angebotsbilder/Erste_Hilfe/Kleiner_Lebensretter/Stabile_Seitenlage/stabile-seitenlage_thema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00808"/>
            <a:ext cx="3168351" cy="4752528"/>
          </a:xfrm>
          <a:prstGeom prst="rect">
            <a:avLst/>
          </a:prstGeom>
          <a:noFill/>
        </p:spPr>
      </p:pic>
      <p:sp>
        <p:nvSpPr>
          <p:cNvPr id="10" name="Rechteck 9"/>
          <p:cNvSpPr/>
          <p:nvPr/>
        </p:nvSpPr>
        <p:spPr>
          <a:xfrm>
            <a:off x="4139952" y="1988840"/>
            <a:ext cx="43204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b="1" dirty="0"/>
              <a:t>Schritt 1 </a:t>
            </a:r>
          </a:p>
          <a:p>
            <a:endParaRPr lang="de-DE" sz="1800" b="1" dirty="0"/>
          </a:p>
          <a:p>
            <a:r>
              <a:rPr lang="de-DE" sz="1800" dirty="0"/>
              <a:t>Seitlich neben dem Betroffenen knien.</a:t>
            </a:r>
          </a:p>
          <a:p>
            <a:endParaRPr lang="de-DE" sz="1800" dirty="0"/>
          </a:p>
          <a:p>
            <a:r>
              <a:rPr lang="de-DE" sz="1800" dirty="0"/>
              <a:t>Beine des Betroffenen strecken.</a:t>
            </a:r>
          </a:p>
          <a:p>
            <a:endParaRPr lang="de-DE" sz="1800" dirty="0"/>
          </a:p>
          <a:p>
            <a:r>
              <a:rPr lang="de-DE" sz="1800" dirty="0"/>
              <a:t>Den nahen Arm des Bewusstlosen angewinkelt nach oben legen, die Handinnenfläche zeigt dabei nach oben.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Stabile Seitenlage bei bewusstlosen Personen</a:t>
            </a:r>
            <a:endParaRPr lang="de-DE" sz="2000" b="1" dirty="0">
              <a:solidFill>
                <a:srgbClr val="00206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139952" y="1988840"/>
            <a:ext cx="4320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b="1" dirty="0"/>
              <a:t>Schritt 2 </a:t>
            </a:r>
          </a:p>
          <a:p>
            <a:endParaRPr lang="de-DE" sz="1800" b="1" dirty="0"/>
          </a:p>
          <a:p>
            <a:r>
              <a:rPr lang="de-DE" sz="1800" dirty="0"/>
              <a:t>Fernen Arm des Betroffenen am Handgelenk greifen.</a:t>
            </a:r>
          </a:p>
          <a:p>
            <a:endParaRPr lang="de-DE" sz="1800" dirty="0"/>
          </a:p>
          <a:p>
            <a:r>
              <a:rPr lang="de-DE" sz="1800" dirty="0"/>
              <a:t>Arm vor der Brust kreuzen, die Handoberfläche des Betroffenen an dessen Wange legen.</a:t>
            </a:r>
          </a:p>
          <a:p>
            <a:endParaRPr lang="de-DE" sz="1800" dirty="0"/>
          </a:p>
          <a:p>
            <a:r>
              <a:rPr lang="de-DE" sz="1800" dirty="0"/>
              <a:t>Hand nicht loslassen.</a:t>
            </a:r>
          </a:p>
        </p:txBody>
      </p:sp>
      <p:pic>
        <p:nvPicPr>
          <p:cNvPr id="1026" name="Picture 2" descr="https://www.drk.de/fileadmin/user_upload/Artikelbilder/Angebotsbilder/Erste_Hilfe/Kleiner_Lebensretter/Stabile_Seitenlage/stabile-seitenlage_them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01336"/>
            <a:ext cx="3167999" cy="475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Stabile Seitenlage bei bewusstlosen Personen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139952" y="1988840"/>
            <a:ext cx="4320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b="1" dirty="0"/>
              <a:t>Schritt 3 </a:t>
            </a:r>
          </a:p>
          <a:p>
            <a:endParaRPr lang="de-DE" sz="1800" b="1" dirty="0"/>
          </a:p>
          <a:p>
            <a:r>
              <a:rPr lang="de-DE" sz="1800" dirty="0"/>
              <a:t>An den fernen Oberschenkel greifen und Bein des Betroffenen beugen.</a:t>
            </a:r>
          </a:p>
          <a:p>
            <a:endParaRPr lang="de-DE" sz="1800" dirty="0"/>
          </a:p>
          <a:p>
            <a:r>
              <a:rPr lang="de-DE" sz="1800" dirty="0"/>
              <a:t>Den Betroffenen zu sich herüber ziehen.</a:t>
            </a:r>
          </a:p>
          <a:p>
            <a:endParaRPr lang="de-DE" sz="1800" dirty="0"/>
          </a:p>
          <a:p>
            <a:r>
              <a:rPr lang="de-DE" sz="1800" dirty="0"/>
              <a:t>Das oben liegende Bein so ausrichten, dass der Oberschenkel  im rechten Winkel zur Hüfte liegt.</a:t>
            </a:r>
          </a:p>
        </p:txBody>
      </p:sp>
      <p:pic>
        <p:nvPicPr>
          <p:cNvPr id="17410" name="Picture 2" descr="https://www.drk.de/fileadmin/user_upload/Artikelbilder/Angebotsbilder/Erste_Hilfe/Kleiner_Lebensretter/Stabile_Seitenlage/stabile-seitenlage_thema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01336"/>
            <a:ext cx="3167999" cy="475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Stabile Seitenlage bei bewusstlosen Personen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139952" y="1988840"/>
            <a:ext cx="43204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b="1" dirty="0"/>
              <a:t>Schritt 4 </a:t>
            </a:r>
          </a:p>
          <a:p>
            <a:endParaRPr lang="de-DE" sz="1800" b="1" dirty="0"/>
          </a:p>
          <a:p>
            <a:r>
              <a:rPr lang="de-DE" sz="1800" dirty="0"/>
              <a:t>Kopf nach hinten neigen, damit die Atemwege frei werden.</a:t>
            </a:r>
          </a:p>
          <a:p>
            <a:endParaRPr lang="de-DE" sz="1800" dirty="0"/>
          </a:p>
          <a:p>
            <a:r>
              <a:rPr lang="de-DE" sz="1800" dirty="0"/>
              <a:t>Mund des Betroffenen leicht öffnen.</a:t>
            </a:r>
          </a:p>
          <a:p>
            <a:endParaRPr lang="de-DE" sz="1800" dirty="0"/>
          </a:p>
          <a:p>
            <a:r>
              <a:rPr lang="de-DE" sz="1800" dirty="0"/>
              <a:t>Die an der Wange liegende Hand so ausrichten, dass Atemwege frei sind</a:t>
            </a:r>
          </a:p>
        </p:txBody>
      </p:sp>
      <p:pic>
        <p:nvPicPr>
          <p:cNvPr id="18434" name="Picture 2" descr="https://www.drk.de/fileadmin/user_upload/Artikelbilder/Angebotsbilder/Erste_Hilfe/Kleiner_Lebensretter/Stabile_Seitenlage/stabile-seitenlage_thema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01336"/>
            <a:ext cx="3167999" cy="475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Wie betreue ich als Ersthelfer eine verletzte Person?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3707904" y="2649686"/>
            <a:ext cx="5256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>
                <a:solidFill>
                  <a:srgbClr val="00B050"/>
                </a:solidFill>
              </a:rPr>
              <a:t>Ich leiste Erste Hilfe. Sage, dass ich für ihn da bin, dass der Rettungsdienst informiert ist.</a:t>
            </a:r>
          </a:p>
          <a:p>
            <a:r>
              <a:rPr lang="de-DE" sz="1800" dirty="0">
                <a:solidFill>
                  <a:srgbClr val="00B050"/>
                </a:solidFill>
              </a:rPr>
              <a:t>Ich spreche ihm gut zu und höre zu.</a:t>
            </a:r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86" name="AutoShape 6" descr="Überprüfung der Atmung einer bewusstlosen Person"/>
          <p:cNvSpPr>
            <a:spLocks noChangeAspect="1" noChangeArrowheads="1"/>
          </p:cNvSpPr>
          <p:nvPr/>
        </p:nvSpPr>
        <p:spPr bwMode="auto">
          <a:xfrm>
            <a:off x="63500" y="-136525"/>
            <a:ext cx="4048125" cy="2686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88" name="AutoShape 8" descr="Überprüfung der Atmung einer bewusstlosen Person"/>
          <p:cNvSpPr>
            <a:spLocks noChangeAspect="1" noChangeArrowheads="1"/>
          </p:cNvSpPr>
          <p:nvPr/>
        </p:nvSpPr>
        <p:spPr bwMode="auto">
          <a:xfrm>
            <a:off x="63500" y="-136525"/>
            <a:ext cx="4048125" cy="2686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0" name="AutoShape 10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2" name="AutoShape 12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7" name="Grafik 16" descr="web2012_unbenannte-fotosession-86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060848"/>
            <a:ext cx="3168353" cy="211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03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Wie erkenne ich sichtbare </a:t>
            </a:r>
            <a:r>
              <a:rPr lang="de-DE" sz="2000" b="1" dirty="0" err="1">
                <a:solidFill>
                  <a:srgbClr val="FF0000"/>
                </a:solidFill>
              </a:rPr>
              <a:t>Schockanzeichen</a:t>
            </a:r>
            <a:r>
              <a:rPr lang="de-DE" sz="2000" b="1" dirty="0">
                <a:solidFill>
                  <a:srgbClr val="FF0000"/>
                </a:solidFill>
              </a:rPr>
              <a:t>?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436096" y="2887776"/>
            <a:ext cx="31683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>
                <a:solidFill>
                  <a:srgbClr val="00B050"/>
                </a:solidFill>
              </a:rPr>
              <a:t>Fahle Blässe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Frieren</a:t>
            </a:r>
          </a:p>
          <a:p>
            <a:endParaRPr lang="de-DE" sz="1800" dirty="0">
              <a:solidFill>
                <a:srgbClr val="00B050"/>
              </a:solidFill>
            </a:endParaRPr>
          </a:p>
          <a:p>
            <a:r>
              <a:rPr lang="de-DE" sz="1800" dirty="0">
                <a:solidFill>
                  <a:srgbClr val="00B050"/>
                </a:solidFill>
              </a:rPr>
              <a:t>Kalter Schweiß auf der Stirn</a:t>
            </a:r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86" name="AutoShape 6" descr="Überprüfung der Atmung einer bewusstlosen Person"/>
          <p:cNvSpPr>
            <a:spLocks noChangeAspect="1" noChangeArrowheads="1"/>
          </p:cNvSpPr>
          <p:nvPr/>
        </p:nvSpPr>
        <p:spPr bwMode="auto">
          <a:xfrm>
            <a:off x="63500" y="-136525"/>
            <a:ext cx="4048125" cy="2686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0" name="AutoShape 10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2" name="AutoShape 12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6" name="Grafik 15" descr="schock-symptome-blaesse-angs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420888"/>
            <a:ext cx="4536504" cy="226825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Folienkopf 1. Hilf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024" y="275136"/>
            <a:ext cx="8748464" cy="705592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51520" y="115668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de-DE" sz="2000" b="1" dirty="0">
                <a:solidFill>
                  <a:srgbClr val="FF0000"/>
                </a:solidFill>
              </a:rPr>
              <a:t>Was unternehmen wir bei starker Blutung (Schnittwunde)?</a:t>
            </a:r>
            <a:endParaRPr lang="de-DE" sz="1600" b="1" dirty="0">
              <a:solidFill>
                <a:srgbClr val="00206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5436096" y="2887776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/>
              <a:t>Druckverband anlegen</a:t>
            </a:r>
          </a:p>
        </p:txBody>
      </p:sp>
      <p:sp>
        <p:nvSpPr>
          <p:cNvPr id="19458" name="AutoShape 2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0" name="AutoShape 4" descr="Bildergebnis für überprüfung von lebenswichtigen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2" name="AutoShape 6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464" name="AutoShape 8" descr="Bildergebnis für Körperfunktione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86" name="AutoShape 6" descr="Überprüfung der Atmung einer bewusstlosen Person"/>
          <p:cNvSpPr>
            <a:spLocks noChangeAspect="1" noChangeArrowheads="1"/>
          </p:cNvSpPr>
          <p:nvPr/>
        </p:nvSpPr>
        <p:spPr bwMode="auto">
          <a:xfrm>
            <a:off x="63500" y="-136525"/>
            <a:ext cx="4048125" cy="26860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0" name="AutoShape 10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492" name="AutoShape 12" descr="Bildergebnis für bewusstloser patient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3" name="Grafik 12" descr="15-1_unten_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2204864"/>
            <a:ext cx="3810000" cy="2755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608</Words>
  <Application>Microsoft Office PowerPoint</Application>
  <PresentationFormat>Bildschirmpräsentation (4:3)</PresentationFormat>
  <Paragraphs>139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7" baseType="lpstr">
      <vt:lpstr>Arial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Klinikum Deggendorf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frieslku</dc:creator>
  <cp:lastModifiedBy>Friesl Kurt</cp:lastModifiedBy>
  <cp:revision>735</cp:revision>
  <dcterms:created xsi:type="dcterms:W3CDTF">2014-10-06T07:18:42Z</dcterms:created>
  <dcterms:modified xsi:type="dcterms:W3CDTF">2025-02-18T07:37:04Z</dcterms:modified>
</cp:coreProperties>
</file>