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8" r:id="rId3"/>
    <p:sldId id="273" r:id="rId4"/>
    <p:sldId id="257" r:id="rId5"/>
    <p:sldId id="289" r:id="rId6"/>
    <p:sldId id="274" r:id="rId7"/>
    <p:sldId id="327" r:id="rId8"/>
    <p:sldId id="328" r:id="rId9"/>
    <p:sldId id="259" r:id="rId10"/>
    <p:sldId id="292" r:id="rId11"/>
    <p:sldId id="291" r:id="rId12"/>
    <p:sldId id="293" r:id="rId13"/>
    <p:sldId id="290" r:id="rId14"/>
    <p:sldId id="331" r:id="rId15"/>
    <p:sldId id="275" r:id="rId16"/>
    <p:sldId id="329" r:id="rId17"/>
    <p:sldId id="330" r:id="rId18"/>
    <p:sldId id="260" r:id="rId19"/>
    <p:sldId id="276" r:id="rId20"/>
    <p:sldId id="333" r:id="rId21"/>
    <p:sldId id="261" r:id="rId22"/>
    <p:sldId id="277" r:id="rId23"/>
    <p:sldId id="262" r:id="rId24"/>
    <p:sldId id="278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5" r:id="rId36"/>
    <p:sldId id="263" r:id="rId37"/>
    <p:sldId id="279" r:id="rId38"/>
    <p:sldId id="346" r:id="rId39"/>
    <p:sldId id="347" r:id="rId40"/>
    <p:sldId id="348" r:id="rId41"/>
    <p:sldId id="349" r:id="rId42"/>
    <p:sldId id="266" r:id="rId43"/>
    <p:sldId id="280" r:id="rId44"/>
    <p:sldId id="350" r:id="rId45"/>
    <p:sldId id="352" r:id="rId46"/>
    <p:sldId id="264" r:id="rId47"/>
    <p:sldId id="281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265" r:id="rId56"/>
    <p:sldId id="282" r:id="rId57"/>
    <p:sldId id="267" r:id="rId58"/>
    <p:sldId id="285" r:id="rId59"/>
    <p:sldId id="268" r:id="rId60"/>
    <p:sldId id="286" r:id="rId61"/>
    <p:sldId id="269" r:id="rId62"/>
    <p:sldId id="287" r:id="rId63"/>
    <p:sldId id="271" r:id="rId64"/>
    <p:sldId id="283" r:id="rId65"/>
    <p:sldId id="270" r:id="rId66"/>
    <p:sldId id="284" r:id="rId67"/>
    <p:sldId id="294" r:id="rId68"/>
    <p:sldId id="360" r:id="rId69"/>
    <p:sldId id="361" r:id="rId70"/>
    <p:sldId id="362" r:id="rId71"/>
    <p:sldId id="363" r:id="rId72"/>
    <p:sldId id="364" r:id="rId73"/>
    <p:sldId id="365" r:id="rId74"/>
    <p:sldId id="272" r:id="rId75"/>
    <p:sldId id="288" r:id="rId76"/>
    <p:sldId id="326" r:id="rId77"/>
    <p:sldId id="324" r:id="rId78"/>
    <p:sldId id="325" r:id="rId79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esl Kurt" initials="FK" lastIdx="1" clrIdx="0">
    <p:extLst>
      <p:ext uri="{19B8F6BF-5375-455C-9EA6-DF929625EA0E}">
        <p15:presenceInfo xmlns:p15="http://schemas.microsoft.com/office/powerpoint/2012/main" userId="S-1-5-21-3768263070-1649814187-556286714-62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396" autoAdjust="0"/>
    <p:restoredTop sz="96374" autoAdjust="0"/>
  </p:normalViewPr>
  <p:slideViewPr>
    <p:cSldViewPr>
      <p:cViewPr varScale="1">
        <p:scale>
          <a:sx n="113" d="100"/>
          <a:sy n="113" d="100"/>
        </p:scale>
        <p:origin x="21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AA009C76-BCE1-423B-8BAA-0D4A04C3C8F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13FD-BC36-4E9F-AB08-3EDFA7EF063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E178E-0699-42B8-8097-888DBA39EE3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EC7A2-C0F3-48B3-9488-2BD87F74BFA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E049A-EE3D-41DB-8A48-D37B37C7F6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59524-EFAB-4FDB-A3A3-8218751A399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83BD2-4511-4C31-933E-171F72BF01F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D90E5-B848-40DE-854D-2E9AF9E2D00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89BCE-3E61-408C-AED9-31A129DBC6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2D109-C4D7-4355-86EB-A30091EE5B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D2ED-69AA-41B3-A7E5-84629DC70A8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DC5B-6496-42AA-8F55-E143E0D8F16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50909-E607-4815-86C2-ECAC2D469D7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B301335-709D-4FB2-8300-B90F40F89F9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2699792" y="859303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Einteilung der Feuerwehrfahrzeuge</a:t>
            </a:r>
            <a:endParaRPr lang="de-DE" sz="1800" b="1" u="sng" dirty="0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2867A2-F88A-4A10-99DC-D7783949D4A4}"/>
              </a:ext>
            </a:extLst>
          </p:cNvPr>
          <p:cNvSpPr txBox="1"/>
          <p:nvPr/>
        </p:nvSpPr>
        <p:spPr>
          <a:xfrm>
            <a:off x="827584" y="2160146"/>
            <a:ext cx="2952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Einsatzleitfahrzeuge</a:t>
            </a:r>
          </a:p>
          <a:p>
            <a:pPr marL="171450" indent="-171450">
              <a:buFontTx/>
              <a:buChar char="-"/>
            </a:pPr>
            <a:endParaRPr lang="de-DE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de-DE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Mannschaftstransportfahrzeuge</a:t>
            </a:r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Feuerlöschfahrzeuge</a:t>
            </a:r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Hubrettungsfahrzeuge</a:t>
            </a:r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Rüst- und Gerätefahrzeuge</a:t>
            </a:r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Gerätefahrzeuge Gefahrgut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AD2A17-4BE0-4E28-800E-2CD44C7A04C4}"/>
              </a:ext>
            </a:extLst>
          </p:cNvPr>
          <p:cNvSpPr txBox="1"/>
          <p:nvPr/>
        </p:nvSpPr>
        <p:spPr>
          <a:xfrm>
            <a:off x="4788024" y="2160146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sz="1200" b="1" dirty="0"/>
              <a:t>Nachschubfahrzeuge</a:t>
            </a:r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b="1" dirty="0"/>
              <a:t>Sonstige spezielle Kraftfahrzeuge</a:t>
            </a:r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b="1" dirty="0"/>
              <a:t>Krankenkraftwagen der Feuerwehr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Mannschaftstransportfahrzeug   MTW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61AFC49-F42D-4156-B211-FE200238D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160925"/>
              </p:ext>
            </p:extLst>
          </p:nvPr>
        </p:nvGraphicFramePr>
        <p:xfrm>
          <a:off x="1043608" y="1628800"/>
          <a:ext cx="4069804" cy="3869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1343">
                  <a:extLst>
                    <a:ext uri="{9D8B030D-6E8A-4147-A177-3AD203B41FA5}">
                      <a16:colId xmlns:a16="http://schemas.microsoft.com/office/drawing/2014/main" val="24978240"/>
                    </a:ext>
                  </a:extLst>
                </a:gridCol>
                <a:gridCol w="1298461">
                  <a:extLst>
                    <a:ext uri="{9D8B030D-6E8A-4147-A177-3AD203B41FA5}">
                      <a16:colId xmlns:a16="http://schemas.microsoft.com/office/drawing/2014/main" val="3082322736"/>
                    </a:ext>
                  </a:extLst>
                </a:gridCol>
              </a:tblGrid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Feuerlöscher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2430503"/>
                  </a:ext>
                </a:extLst>
              </a:tr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Warndreieck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475741"/>
                  </a:ext>
                </a:extLst>
              </a:tr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5352773"/>
                  </a:ext>
                </a:extLst>
              </a:tr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Warnweste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8438227"/>
                  </a:ext>
                </a:extLst>
              </a:tr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Winkerkelle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3801812"/>
                  </a:ext>
                </a:extLst>
              </a:tr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Einsatzleuchte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8501362"/>
                  </a:ext>
                </a:extLst>
              </a:tr>
              <a:tr h="55283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Verbandkasten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4373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78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Mehrzweckfahrzeug   MZF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4" y="4168532"/>
            <a:ext cx="432047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100" b="1" u="sng" dirty="0"/>
              <a:t>Mehrzweckfahrzeuge dienen vorwiegend:</a:t>
            </a:r>
          </a:p>
          <a:p>
            <a:endParaRPr lang="de-DE" sz="1100" dirty="0"/>
          </a:p>
          <a:p>
            <a:r>
              <a:rPr lang="de-DE" sz="1100" dirty="0"/>
              <a:t>- zur Errichtung einer Führungsstelle</a:t>
            </a:r>
          </a:p>
          <a:p>
            <a:endParaRPr lang="de-DE" sz="1100" dirty="0"/>
          </a:p>
          <a:p>
            <a:r>
              <a:rPr lang="de-DE" sz="1100" dirty="0"/>
              <a:t>- sowie zum Transport von Mannschaft und Gerät. </a:t>
            </a:r>
            <a:endParaRPr lang="de-DE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194954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Staffel 1/5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nein</a:t>
            </a:r>
          </a:p>
          <a:p>
            <a:endParaRPr lang="de-DE" sz="1200" dirty="0"/>
          </a:p>
          <a:p>
            <a:r>
              <a:rPr lang="de-DE" sz="1000" b="1" dirty="0"/>
              <a:t>Funkrufname: 11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5003D0-A5FF-42CB-8C30-4AB2462B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078" y="1242659"/>
            <a:ext cx="5142194" cy="26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Mehrzweckfahrzeug   MZF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E25EC437-AFB8-4104-BC38-E14690A69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64984"/>
              </p:ext>
            </p:extLst>
          </p:nvPr>
        </p:nvGraphicFramePr>
        <p:xfrm>
          <a:off x="971600" y="1439797"/>
          <a:ext cx="2951844" cy="49415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4044">
                  <a:extLst>
                    <a:ext uri="{9D8B030D-6E8A-4147-A177-3AD203B41FA5}">
                      <a16:colId xmlns:a16="http://schemas.microsoft.com/office/drawing/2014/main" val="2488521222"/>
                    </a:ext>
                  </a:extLst>
                </a:gridCol>
                <a:gridCol w="347800">
                  <a:extLst>
                    <a:ext uri="{9D8B030D-6E8A-4147-A177-3AD203B41FA5}">
                      <a16:colId xmlns:a16="http://schemas.microsoft.com/office/drawing/2014/main" val="2100003697"/>
                    </a:ext>
                  </a:extLst>
                </a:gridCol>
              </a:tblGrid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Feuerlöscher ABC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563326612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Bolzenschneider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844719271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Brechstange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21664252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Leitkegelleuchten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5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3261569735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Verkehrsleitkegel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203371475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Warndreieck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181860206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Warnleuchte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609078949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Warnweste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6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1244700536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Winkerkelle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3366806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Funkgerät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3737488430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Feuerwehrleine weiß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520402653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Notfalltasche zur erweiterten Ersten Hilfe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1473574796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Verbandkasten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7" marR="8927" marT="8927" marB="0" anchor="ctr"/>
                </a:tc>
                <a:extLst>
                  <a:ext uri="{0D108BD9-81ED-4DB2-BD59-A6C34878D82A}">
                    <a16:rowId xmlns:a16="http://schemas.microsoft.com/office/drawing/2014/main" val="2432134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500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Geräteräume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383889-F002-4C14-8DF7-87AA964B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01" y="1803308"/>
            <a:ext cx="3362075" cy="16977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CB4F771-3449-4E2E-850C-47B8BE2E2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64" y="4390924"/>
            <a:ext cx="3995936" cy="170237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32007E7-8109-4F0B-BFB7-9ABEB474B932}"/>
              </a:ext>
            </a:extLst>
          </p:cNvPr>
          <p:cNvSpPr/>
          <p:nvPr/>
        </p:nvSpPr>
        <p:spPr>
          <a:xfrm>
            <a:off x="4901441" y="2339981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17CB3D1-E2F0-4F46-A2EB-B3E6DFED7716}"/>
              </a:ext>
            </a:extLst>
          </p:cNvPr>
          <p:cNvSpPr/>
          <p:nvPr/>
        </p:nvSpPr>
        <p:spPr>
          <a:xfrm>
            <a:off x="4824536" y="2304689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266F8C7-C699-4B49-81AA-5338165FDDB6}"/>
              </a:ext>
            </a:extLst>
          </p:cNvPr>
          <p:cNvSpPr/>
          <p:nvPr/>
        </p:nvSpPr>
        <p:spPr>
          <a:xfrm>
            <a:off x="5477505" y="2339981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98DFC1A-23A5-42EF-8483-01FD40465513}"/>
              </a:ext>
            </a:extLst>
          </p:cNvPr>
          <p:cNvSpPr/>
          <p:nvPr/>
        </p:nvSpPr>
        <p:spPr>
          <a:xfrm>
            <a:off x="5400600" y="2304689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 3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E47D86C-8589-46B1-BD05-F09752880583}"/>
              </a:ext>
            </a:extLst>
          </p:cNvPr>
          <p:cNvSpPr/>
          <p:nvPr/>
        </p:nvSpPr>
        <p:spPr>
          <a:xfrm>
            <a:off x="4320480" y="4940920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FDB574F-7DAA-45B8-86B8-8C40B7513037}"/>
              </a:ext>
            </a:extLst>
          </p:cNvPr>
          <p:cNvSpPr/>
          <p:nvPr/>
        </p:nvSpPr>
        <p:spPr>
          <a:xfrm>
            <a:off x="4243575" y="4905628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 2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8FEE30F-E91F-498E-8C72-9854AF4CB314}"/>
              </a:ext>
            </a:extLst>
          </p:cNvPr>
          <p:cNvSpPr/>
          <p:nvPr/>
        </p:nvSpPr>
        <p:spPr>
          <a:xfrm>
            <a:off x="3735610" y="4930626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A2C935-EA81-455D-B795-E72910895CFD}"/>
              </a:ext>
            </a:extLst>
          </p:cNvPr>
          <p:cNvSpPr/>
          <p:nvPr/>
        </p:nvSpPr>
        <p:spPr>
          <a:xfrm>
            <a:off x="3658705" y="4895334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 4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DD33E22-C868-4AA2-A2DA-70645714A0A9}"/>
              </a:ext>
            </a:extLst>
          </p:cNvPr>
          <p:cNvSpPr/>
          <p:nvPr/>
        </p:nvSpPr>
        <p:spPr>
          <a:xfrm>
            <a:off x="3150740" y="4930626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218D9B0-1669-4A3E-8A8C-E8A169698BB0}"/>
              </a:ext>
            </a:extLst>
          </p:cNvPr>
          <p:cNvSpPr/>
          <p:nvPr/>
        </p:nvSpPr>
        <p:spPr>
          <a:xfrm>
            <a:off x="3073835" y="4895334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 6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6E25FE8-346A-4775-B2BB-D2381A67B5C1}"/>
              </a:ext>
            </a:extLst>
          </p:cNvPr>
          <p:cNvSpPr/>
          <p:nvPr/>
        </p:nvSpPr>
        <p:spPr>
          <a:xfrm>
            <a:off x="3793700" y="1295907"/>
            <a:ext cx="3082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>
                <a:latin typeface="+mn-lt"/>
              </a:rPr>
              <a:t>Fahrerseite </a:t>
            </a:r>
            <a:r>
              <a:rPr lang="de-DE" sz="1800" dirty="0" err="1">
                <a:latin typeface="+mn-lt"/>
              </a:rPr>
              <a:t>G1</a:t>
            </a:r>
            <a:r>
              <a:rPr lang="de-DE" sz="1800" dirty="0">
                <a:latin typeface="+mn-lt"/>
              </a:rPr>
              <a:t> bis </a:t>
            </a:r>
            <a:r>
              <a:rPr lang="de-DE" sz="1800" dirty="0" err="1">
                <a:latin typeface="+mn-lt"/>
              </a:rPr>
              <a:t>G5</a:t>
            </a:r>
            <a:endParaRPr lang="de-DE" sz="1800" dirty="0">
              <a:latin typeface="+mn-lt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2507964-C397-48DD-AC75-75A3C6308CDA}"/>
              </a:ext>
            </a:extLst>
          </p:cNvPr>
          <p:cNvSpPr/>
          <p:nvPr/>
        </p:nvSpPr>
        <p:spPr>
          <a:xfrm>
            <a:off x="2843808" y="4139788"/>
            <a:ext cx="3082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>
                <a:latin typeface="+mn-lt"/>
              </a:rPr>
              <a:t>Beifahrerseite </a:t>
            </a:r>
            <a:r>
              <a:rPr lang="de-DE" sz="1800" dirty="0" err="1">
                <a:latin typeface="+mn-lt"/>
              </a:rPr>
              <a:t>G2</a:t>
            </a:r>
            <a:r>
              <a:rPr lang="de-DE" sz="1800" dirty="0">
                <a:latin typeface="+mn-lt"/>
              </a:rPr>
              <a:t> bis </a:t>
            </a:r>
            <a:r>
              <a:rPr lang="de-DE" sz="1800" dirty="0" err="1">
                <a:latin typeface="+mn-lt"/>
              </a:rPr>
              <a:t>G6</a:t>
            </a:r>
            <a:endParaRPr lang="de-DE" sz="1800" dirty="0">
              <a:latin typeface="+mn-lt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1311CCF-37EC-4D5C-9EEC-E740746E99A2}"/>
              </a:ext>
            </a:extLst>
          </p:cNvPr>
          <p:cNvSpPr/>
          <p:nvPr/>
        </p:nvSpPr>
        <p:spPr>
          <a:xfrm>
            <a:off x="5508104" y="3914472"/>
            <a:ext cx="1426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Fahrerhaus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1AD545C9-989A-4D28-A6DC-27D2C988C46D}"/>
              </a:ext>
            </a:extLst>
          </p:cNvPr>
          <p:cNvCxnSpPr/>
          <p:nvPr/>
        </p:nvCxnSpPr>
        <p:spPr>
          <a:xfrm flipH="1">
            <a:off x="5868144" y="4221088"/>
            <a:ext cx="72008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55F05BD0-BCC7-44A4-949C-D78F8C6B00D3}"/>
              </a:ext>
            </a:extLst>
          </p:cNvPr>
          <p:cNvSpPr/>
          <p:nvPr/>
        </p:nvSpPr>
        <p:spPr>
          <a:xfrm>
            <a:off x="4500500" y="6317593"/>
            <a:ext cx="16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Mannschaftsraum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89CA1E1D-FC28-4895-9448-6F08013A64AA}"/>
              </a:ext>
            </a:extLst>
          </p:cNvPr>
          <p:cNvCxnSpPr/>
          <p:nvPr/>
        </p:nvCxnSpPr>
        <p:spPr>
          <a:xfrm flipV="1">
            <a:off x="5155423" y="5805264"/>
            <a:ext cx="0" cy="512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D5905A08-AD38-41F3-8717-F56B6FE04E88}"/>
              </a:ext>
            </a:extLst>
          </p:cNvPr>
          <p:cNvSpPr/>
          <p:nvPr/>
        </p:nvSpPr>
        <p:spPr>
          <a:xfrm>
            <a:off x="6372200" y="2372533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D6AEC4B-9993-4F83-BCA2-BA704E834AE7}"/>
              </a:ext>
            </a:extLst>
          </p:cNvPr>
          <p:cNvSpPr/>
          <p:nvPr/>
        </p:nvSpPr>
        <p:spPr>
          <a:xfrm>
            <a:off x="6372200" y="2337241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62238966-05AA-4EF1-9058-1CD41B055274}"/>
              </a:ext>
            </a:extLst>
          </p:cNvPr>
          <p:cNvCxnSpPr/>
          <p:nvPr/>
        </p:nvCxnSpPr>
        <p:spPr>
          <a:xfrm flipH="1">
            <a:off x="6062375" y="2492896"/>
            <a:ext cx="3600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939992DF-7A33-4E67-A366-B38D82E7CCB2}"/>
              </a:ext>
            </a:extLst>
          </p:cNvPr>
          <p:cNvSpPr/>
          <p:nvPr/>
        </p:nvSpPr>
        <p:spPr>
          <a:xfrm>
            <a:off x="2017162" y="4965918"/>
            <a:ext cx="360040" cy="26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46CF497-16E3-41A6-8777-1C85AC39E107}"/>
              </a:ext>
            </a:extLst>
          </p:cNvPr>
          <p:cNvSpPr/>
          <p:nvPr/>
        </p:nvSpPr>
        <p:spPr>
          <a:xfrm>
            <a:off x="2017162" y="4930626"/>
            <a:ext cx="661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+mn-lt"/>
              </a:rPr>
              <a:t>G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5CFEDE0-7F53-422E-807F-1D7D0A4B281C}"/>
              </a:ext>
            </a:extLst>
          </p:cNvPr>
          <p:cNvCxnSpPr/>
          <p:nvPr/>
        </p:nvCxnSpPr>
        <p:spPr>
          <a:xfrm>
            <a:off x="2483768" y="5085184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5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Tragkraftspritzenfahrzeug   TSF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556792"/>
            <a:ext cx="30585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Techn. Hilfeleistung kleinsten Umfangs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rgbClr val="00B050"/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Tragkraftspritze PFPN 10-1000 </a:t>
            </a:r>
          </a:p>
          <a:p>
            <a:r>
              <a:rPr lang="de-DE" sz="1200" dirty="0"/>
              <a:t>    (1.000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3501008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Staffel 1/5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nein</a:t>
            </a:r>
          </a:p>
          <a:p>
            <a:endParaRPr lang="de-DE" sz="1200" dirty="0"/>
          </a:p>
          <a:p>
            <a:r>
              <a:rPr lang="de-DE" sz="1000" b="1" dirty="0"/>
              <a:t>Funkrufname: 44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15AAF1-1631-4017-BDA9-959B683EF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930" y="1217320"/>
            <a:ext cx="4624518" cy="23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Tragkraftspritzenfahrzeug   TSF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91C5CB-92C9-44D2-9783-92EEA98B0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01577"/>
              </p:ext>
            </p:extLst>
          </p:nvPr>
        </p:nvGraphicFramePr>
        <p:xfrm>
          <a:off x="971600" y="1321142"/>
          <a:ext cx="7488833" cy="520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7482">
                  <a:extLst>
                    <a:ext uri="{9D8B030D-6E8A-4147-A177-3AD203B41FA5}">
                      <a16:colId xmlns:a16="http://schemas.microsoft.com/office/drawing/2014/main" val="3444415749"/>
                    </a:ext>
                  </a:extLst>
                </a:gridCol>
                <a:gridCol w="272321">
                  <a:extLst>
                    <a:ext uri="{9D8B030D-6E8A-4147-A177-3AD203B41FA5}">
                      <a16:colId xmlns:a16="http://schemas.microsoft.com/office/drawing/2014/main" val="2775917697"/>
                    </a:ext>
                  </a:extLst>
                </a:gridCol>
                <a:gridCol w="272321">
                  <a:extLst>
                    <a:ext uri="{9D8B030D-6E8A-4147-A177-3AD203B41FA5}">
                      <a16:colId xmlns:a16="http://schemas.microsoft.com/office/drawing/2014/main" val="1600480002"/>
                    </a:ext>
                  </a:extLst>
                </a:gridCol>
                <a:gridCol w="1856736">
                  <a:extLst>
                    <a:ext uri="{9D8B030D-6E8A-4147-A177-3AD203B41FA5}">
                      <a16:colId xmlns:a16="http://schemas.microsoft.com/office/drawing/2014/main" val="2149202379"/>
                    </a:ext>
                  </a:extLst>
                </a:gridCol>
                <a:gridCol w="272321">
                  <a:extLst>
                    <a:ext uri="{9D8B030D-6E8A-4147-A177-3AD203B41FA5}">
                      <a16:colId xmlns:a16="http://schemas.microsoft.com/office/drawing/2014/main" val="677666451"/>
                    </a:ext>
                  </a:extLst>
                </a:gridCol>
                <a:gridCol w="272321">
                  <a:extLst>
                    <a:ext uri="{9D8B030D-6E8A-4147-A177-3AD203B41FA5}">
                      <a16:colId xmlns:a16="http://schemas.microsoft.com/office/drawing/2014/main" val="2580088470"/>
                    </a:ext>
                  </a:extLst>
                </a:gridCol>
                <a:gridCol w="1473010">
                  <a:extLst>
                    <a:ext uri="{9D8B030D-6E8A-4147-A177-3AD203B41FA5}">
                      <a16:colId xmlns:a16="http://schemas.microsoft.com/office/drawing/2014/main" val="1141492515"/>
                    </a:ext>
                  </a:extLst>
                </a:gridCol>
                <a:gridCol w="272321">
                  <a:extLst>
                    <a:ext uri="{9D8B030D-6E8A-4147-A177-3AD203B41FA5}">
                      <a16:colId xmlns:a16="http://schemas.microsoft.com/office/drawing/2014/main" val="780922791"/>
                    </a:ext>
                  </a:extLst>
                </a:gridCol>
              </a:tblGrid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970943323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Steckleiter, 4-teilig</a:t>
                      </a:r>
                      <a:endParaRPr lang="de-DE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Anhaltestab,rot leuchtend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Funkgerät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93092830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Tragkraftspritze PFPN 10-1000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Axt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Feuerwehrleine weiß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492950592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Preßluftatmer</a:t>
                      </a:r>
                      <a:endParaRPr lang="de-DE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Besen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Mehrzweckleine rot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1503618450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B-Schlauch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Schaufel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Einsatzleuchte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575884919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C-Schlauch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9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Bolzenschneider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Verbandkasten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905788133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Schlauchtragekorb C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Brechstange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422365208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B-Strahlrohr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Bügelsäge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1674611983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C-Strahlrohr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Spalthammer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803352265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Feuerlöscher ABC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Verkehrsleitkegel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000182979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Kupplungsschlüssel ABC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Warndreieck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1341753653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Saugkorb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Warnleuchte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1932447754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Saugschlauch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Warnweste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9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1076005233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Schlauchbrücke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Werkzeugkasten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600703289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Standrohr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2819374070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Stützkrümmer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705348632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Systemtrenner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2261346284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Unterflur- und Überflur Hydrantenschlüssel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2993477250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Verteiler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1069200167"/>
                  </a:ext>
                </a:extLst>
              </a:tr>
              <a:tr h="26021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Wärmebildkamera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ctr"/>
                </a:tc>
                <a:extLst>
                  <a:ext uri="{0D108BD9-81ED-4DB2-BD59-A6C34878D82A}">
                    <a16:rowId xmlns:a16="http://schemas.microsoft.com/office/drawing/2014/main" val="3851291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22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64323A-13A9-4C79-BB80-A3F78B87159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4 teilige Steckleiter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0" name="Picture 2" descr="https://www.helpi.com/images/Feuerwehrprogramm/Ausruestung/Doenges/STECKLEITER-INFOBILD.GIF">
            <a:extLst>
              <a:ext uri="{FF2B5EF4-FFF2-40B4-BE49-F238E27FC236}">
                <a16:creationId xmlns:a16="http://schemas.microsoft.com/office/drawing/2014/main" id="{36FCD18D-6FEF-4129-B5F9-2578AC67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6" y="1932914"/>
            <a:ext cx="4271868" cy="39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168645F-2A17-42DA-8405-CF050FEDE307}"/>
              </a:ext>
            </a:extLst>
          </p:cNvPr>
          <p:cNvSpPr txBox="1"/>
          <p:nvPr/>
        </p:nvSpPr>
        <p:spPr>
          <a:xfrm>
            <a:off x="5436096" y="342900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Steckleiter reicht bis ins 2. Obergeschoß</a:t>
            </a:r>
          </a:p>
          <a:p>
            <a:endParaRPr lang="de-DE" sz="1200" dirty="0">
              <a:solidFill>
                <a:srgbClr val="FF0000"/>
              </a:solidFill>
            </a:endParaRP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7991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64323A-13A9-4C79-BB80-A3F78B87159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 err="1">
                <a:solidFill>
                  <a:srgbClr val="E3001A"/>
                </a:solidFill>
                <a:latin typeface="+mn-lt"/>
              </a:rPr>
              <a:t>Preßluftatmer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028" name="Picture 4" descr="MSA 3S-PF Pressluftatmer-Vollmaske, bei ACE Technik">
            <a:extLst>
              <a:ext uri="{FF2B5EF4-FFF2-40B4-BE49-F238E27FC236}">
                <a16:creationId xmlns:a16="http://schemas.microsoft.com/office/drawing/2014/main" id="{D8E3E171-4E11-4B94-BDE1-9DCAE031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95850"/>
            <a:ext cx="2566913" cy="49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4ED6024-E5C0-4383-BD97-C779713F2483}"/>
              </a:ext>
            </a:extLst>
          </p:cNvPr>
          <p:cNvSpPr txBox="1"/>
          <p:nvPr/>
        </p:nvSpPr>
        <p:spPr>
          <a:xfrm>
            <a:off x="683568" y="2774538"/>
            <a:ext cx="41764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B050"/>
                </a:solidFill>
              </a:rPr>
              <a:t>Grundsätzlich werden auf einem Feuerlöschfahrzeug </a:t>
            </a:r>
          </a:p>
          <a:p>
            <a:endParaRPr lang="de-DE" sz="1200" b="1" dirty="0">
              <a:solidFill>
                <a:srgbClr val="00B050"/>
              </a:solidFill>
            </a:endParaRPr>
          </a:p>
          <a:p>
            <a:r>
              <a:rPr lang="de-DE" sz="1200" b="1" dirty="0">
                <a:solidFill>
                  <a:srgbClr val="00B050"/>
                </a:solidFill>
              </a:rPr>
              <a:t>(Tanklöschfahrzeuge ausgenommen) </a:t>
            </a:r>
          </a:p>
          <a:p>
            <a:endParaRPr lang="de-DE" sz="1200" b="1" dirty="0">
              <a:solidFill>
                <a:srgbClr val="00B050"/>
              </a:solidFill>
            </a:endParaRPr>
          </a:p>
          <a:p>
            <a:endParaRPr lang="de-DE" sz="1600" b="1" dirty="0">
              <a:solidFill>
                <a:srgbClr val="00B050"/>
              </a:solidFill>
            </a:endParaRPr>
          </a:p>
          <a:p>
            <a:r>
              <a:rPr lang="de-DE" sz="1600" b="1" dirty="0">
                <a:solidFill>
                  <a:srgbClr val="00B050"/>
                </a:solidFill>
              </a:rPr>
              <a:t>4 </a:t>
            </a:r>
            <a:r>
              <a:rPr lang="de-DE" sz="1600" b="1" dirty="0" err="1">
                <a:solidFill>
                  <a:srgbClr val="00B050"/>
                </a:solidFill>
              </a:rPr>
              <a:t>Preßluftatmer</a:t>
            </a:r>
            <a:r>
              <a:rPr lang="de-DE" sz="1600" b="1" dirty="0">
                <a:solidFill>
                  <a:srgbClr val="00B050"/>
                </a:solidFill>
              </a:rPr>
              <a:t> mitgeführt</a:t>
            </a:r>
            <a:r>
              <a:rPr lang="de-DE" sz="1200" dirty="0"/>
              <a:t>.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2886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Tragkraftspritzenfahrzeug   TSF-W</a:t>
            </a:r>
            <a:endParaRPr lang="de-DE" sz="1800" b="1" u="sng" dirty="0"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3546882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Staffel 1/5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500 l</a:t>
            </a:r>
          </a:p>
          <a:p>
            <a:endParaRPr lang="de-DE" sz="1200" dirty="0"/>
          </a:p>
          <a:p>
            <a:r>
              <a:rPr lang="de-DE" sz="1000" b="1" dirty="0"/>
              <a:t>Funkrufname: 46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15AAF1-1631-4017-BDA9-959B683EF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46" y="1217320"/>
            <a:ext cx="4624518" cy="2329562"/>
          </a:xfrm>
          <a:prstGeom prst="rect">
            <a:avLst/>
          </a:prstGeom>
        </p:spPr>
      </p:pic>
      <p:pic>
        <p:nvPicPr>
          <p:cNvPr id="2050" name="Picture 2" descr="Freiwillige Feuerwehr Oberisling - Schnellangriff">
            <a:extLst>
              <a:ext uri="{FF2B5EF4-FFF2-40B4-BE49-F238E27FC236}">
                <a16:creationId xmlns:a16="http://schemas.microsoft.com/office/drawing/2014/main" id="{C0B9AB07-E51B-4FA6-9567-F9CF00B9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7" y="4725144"/>
            <a:ext cx="2801190" cy="186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556792"/>
            <a:ext cx="3634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accent1">
                    <a:lumMod val="75000"/>
                  </a:schemeClr>
                </a:solidFill>
              </a:rPr>
              <a:t>Verwendungszweszweck</a:t>
            </a:r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Techn. Hilfeleistung kleinsten Umfangs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rgbClr val="00B050"/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Tragkraftspritze PFPN 10-1000 </a:t>
            </a:r>
          </a:p>
          <a:p>
            <a:r>
              <a:rPr lang="de-DE" sz="1200" dirty="0"/>
              <a:t>    (1.000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</p:txBody>
      </p:sp>
    </p:spTree>
    <p:extLst>
      <p:ext uri="{BB962C8B-B14F-4D97-AF65-F5344CB8AC3E}">
        <p14:creationId xmlns:p14="http://schemas.microsoft.com/office/powerpoint/2010/main" val="3787282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Tragkraftspritzenfahrzeug   TSF-W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283B108-6BC2-4F57-8E0A-65E2570EC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3061"/>
              </p:ext>
            </p:extLst>
          </p:nvPr>
        </p:nvGraphicFramePr>
        <p:xfrm>
          <a:off x="971600" y="1283744"/>
          <a:ext cx="7560842" cy="5385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5228">
                  <a:extLst>
                    <a:ext uri="{9D8B030D-6E8A-4147-A177-3AD203B41FA5}">
                      <a16:colId xmlns:a16="http://schemas.microsoft.com/office/drawing/2014/main" val="3868462479"/>
                    </a:ext>
                  </a:extLst>
                </a:gridCol>
                <a:gridCol w="269593">
                  <a:extLst>
                    <a:ext uri="{9D8B030D-6E8A-4147-A177-3AD203B41FA5}">
                      <a16:colId xmlns:a16="http://schemas.microsoft.com/office/drawing/2014/main" val="1200174709"/>
                    </a:ext>
                  </a:extLst>
                </a:gridCol>
                <a:gridCol w="269593">
                  <a:extLst>
                    <a:ext uri="{9D8B030D-6E8A-4147-A177-3AD203B41FA5}">
                      <a16:colId xmlns:a16="http://schemas.microsoft.com/office/drawing/2014/main" val="1235733460"/>
                    </a:ext>
                  </a:extLst>
                </a:gridCol>
                <a:gridCol w="1813620">
                  <a:extLst>
                    <a:ext uri="{9D8B030D-6E8A-4147-A177-3AD203B41FA5}">
                      <a16:colId xmlns:a16="http://schemas.microsoft.com/office/drawing/2014/main" val="564310585"/>
                    </a:ext>
                  </a:extLst>
                </a:gridCol>
                <a:gridCol w="269593">
                  <a:extLst>
                    <a:ext uri="{9D8B030D-6E8A-4147-A177-3AD203B41FA5}">
                      <a16:colId xmlns:a16="http://schemas.microsoft.com/office/drawing/2014/main" val="3416131308"/>
                    </a:ext>
                  </a:extLst>
                </a:gridCol>
                <a:gridCol w="269593">
                  <a:extLst>
                    <a:ext uri="{9D8B030D-6E8A-4147-A177-3AD203B41FA5}">
                      <a16:colId xmlns:a16="http://schemas.microsoft.com/office/drawing/2014/main" val="2589438295"/>
                    </a:ext>
                  </a:extLst>
                </a:gridCol>
                <a:gridCol w="1544029">
                  <a:extLst>
                    <a:ext uri="{9D8B030D-6E8A-4147-A177-3AD203B41FA5}">
                      <a16:colId xmlns:a16="http://schemas.microsoft.com/office/drawing/2014/main" val="3116614337"/>
                    </a:ext>
                  </a:extLst>
                </a:gridCol>
                <a:gridCol w="269593">
                  <a:extLst>
                    <a:ext uri="{9D8B030D-6E8A-4147-A177-3AD203B41FA5}">
                      <a16:colId xmlns:a16="http://schemas.microsoft.com/office/drawing/2014/main" val="1858469066"/>
                    </a:ext>
                  </a:extLst>
                </a:gridCol>
              </a:tblGrid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960437802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Steckleiter, 4-teilig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Anhaltestab,rot leuchtend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Funkgerät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4219713342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Tragkraftspritze PFPN 10-1000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Ölbindemittel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Feuerwehrleine weiß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4084242394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Preßluftatmer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Axt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Mehrzweckleine rot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1258752520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B-Schlauch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Besen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Einsatzleuchte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485324684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C-Schlauch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9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Stechschaufel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Mulde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31998268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Schlauchtragekorb 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Bolzenschneider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Verbandkasten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4175133059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B-Strahlrohr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Brechstange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417655465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C-Strahlrohr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Bügelsäge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2285566885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Feuerlöscher ABC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Krankenhausdecke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2516398638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Fluchthauben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Krankentrage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1917310970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Kupplungsschlüssel ABC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Spalthammer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3461213245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Saugkorb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Tragetuch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2382682367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Saugschlauch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Verkehrsleitkegel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1363960617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Schlauchbrücke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Warndreieck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307982444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Standrohr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1390362715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Stützkrümmer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Warnweste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9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3506982448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Systemtrenner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Werkzeugkasten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1435454642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Unterflur- und Überflur Hydrantenschlüssel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685189710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Verteiler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3406258873"/>
                  </a:ext>
                </a:extLst>
              </a:tr>
              <a:tr h="256458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Wärmebildkamera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2" marR="8042" marT="8042" marB="0" anchor="ctr"/>
                </a:tc>
                <a:extLst>
                  <a:ext uri="{0D108BD9-81ED-4DB2-BD59-A6C34878D82A}">
                    <a16:rowId xmlns:a16="http://schemas.microsoft.com/office/drawing/2014/main" val="1789870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75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Einsatzleitfahrzeug ELW</a:t>
            </a:r>
            <a:endParaRPr lang="de-DE" sz="1800" b="1" u="sng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FE5D5B-DC7A-487B-AC81-8497DC9F7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5" y="1340768"/>
            <a:ext cx="3477743" cy="168018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3505651"/>
            <a:ext cx="36346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ELW 1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000" b="1" dirty="0"/>
              <a:t>dient zur Anfahrt sowie Erkundung von Einsatzstellen</a:t>
            </a:r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pPr marL="171450" indent="-171450">
              <a:buFontTx/>
              <a:buChar char="-"/>
            </a:pPr>
            <a:r>
              <a:rPr lang="de-DE" sz="1000" b="1" dirty="0"/>
              <a:t>Hilfsmittel zur Führung von taktischen Einheiten und Verbänden</a:t>
            </a:r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r>
              <a:rPr lang="de-DE" sz="1000" b="1" dirty="0"/>
              <a:t>    Funkrufname: 12</a:t>
            </a:r>
          </a:p>
          <a:p>
            <a:endParaRPr lang="de-DE" sz="12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1F79DD-4C9D-4FCB-B14B-281569FE0A78}"/>
              </a:ext>
            </a:extLst>
          </p:cNvPr>
          <p:cNvSpPr txBox="1"/>
          <p:nvPr/>
        </p:nvSpPr>
        <p:spPr>
          <a:xfrm>
            <a:off x="4897778" y="3485907"/>
            <a:ext cx="36346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ELW 2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000" b="1" dirty="0"/>
              <a:t>dient als Hilfsmittel zum Führen von Verbänden</a:t>
            </a:r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pPr marL="171450" indent="-171450">
              <a:buFontTx/>
              <a:buChar char="-"/>
            </a:pPr>
            <a:r>
              <a:rPr lang="de-DE" sz="1000" b="1" dirty="0"/>
              <a:t>techn. Einsatzleitung im Katastrophenfall</a:t>
            </a:r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pPr marL="171450" indent="-171450">
              <a:buFontTx/>
              <a:buChar char="-"/>
            </a:pPr>
            <a:r>
              <a:rPr lang="de-DE" sz="1000" b="1" dirty="0"/>
              <a:t>Hilfsmittel zur Führung von taktischen Einheiten und Verbänden</a:t>
            </a:r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pPr marL="171450" indent="-171450">
              <a:buFontTx/>
              <a:buChar char="-"/>
            </a:pPr>
            <a:endParaRPr lang="de-DE" sz="1000" b="1" dirty="0"/>
          </a:p>
          <a:p>
            <a:r>
              <a:rPr lang="de-DE" sz="1000" b="1" dirty="0"/>
              <a:t>     Funkrufname: 13</a:t>
            </a:r>
          </a:p>
          <a:p>
            <a:endParaRPr lang="de-DE" sz="1200" b="1" dirty="0"/>
          </a:p>
        </p:txBody>
      </p:sp>
      <p:pic>
        <p:nvPicPr>
          <p:cNvPr id="1026" name="Picture 2" descr="Einsatzleitwagen | Feuerwehr-Magazin">
            <a:extLst>
              <a:ext uri="{FF2B5EF4-FFF2-40B4-BE49-F238E27FC236}">
                <a16:creationId xmlns:a16="http://schemas.microsoft.com/office/drawing/2014/main" id="{3EF30836-C6B0-41FD-B748-52BBB070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2520280" cy="16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insatzleitwagen - Sonderfahrzeug für Feuerwehr von B+S">
            <a:extLst>
              <a:ext uri="{FF2B5EF4-FFF2-40B4-BE49-F238E27FC236}">
                <a16:creationId xmlns:a16="http://schemas.microsoft.com/office/drawing/2014/main" id="{6077F3FF-AF1E-4C40-B589-4F9E2953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34" y="1340769"/>
            <a:ext cx="2800312" cy="16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98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Fluchthaube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5362" name="Picture 2" descr="Dräger PARAT® Fluchthauben">
            <a:extLst>
              <a:ext uri="{FF2B5EF4-FFF2-40B4-BE49-F238E27FC236}">
                <a16:creationId xmlns:a16="http://schemas.microsoft.com/office/drawing/2014/main" id="{D1A8B49A-7FD3-4396-BB47-917C43E9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3036"/>
            <a:ext cx="3221865" cy="214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luchthaube">
            <a:extLst>
              <a:ext uri="{FF2B5EF4-FFF2-40B4-BE49-F238E27FC236}">
                <a16:creationId xmlns:a16="http://schemas.microsoft.com/office/drawing/2014/main" id="{640B4873-5EC7-4BA8-8A18-3210A1A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84" y="3356992"/>
            <a:ext cx="4860032" cy="30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78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FA90750-882A-4228-AE1F-62222B1C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286" y="1031392"/>
            <a:ext cx="5073170" cy="261363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Mittleres Löschfahrzeug   MLF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395536" y="1628800"/>
            <a:ext cx="3634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Techn. Hilfeleistung kleineren Umfangs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rgbClr val="00B050"/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10-1000 </a:t>
            </a:r>
          </a:p>
          <a:p>
            <a:r>
              <a:rPr lang="de-DE" sz="1200" dirty="0"/>
              <a:t>    (1.000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3546882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Staffel 1/5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600 l bis 1000 l</a:t>
            </a:r>
          </a:p>
          <a:p>
            <a:endParaRPr lang="de-DE" sz="1200" dirty="0"/>
          </a:p>
          <a:p>
            <a:r>
              <a:rPr lang="de-DE" sz="1000" b="1" dirty="0"/>
              <a:t>Funkrufname: 47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39634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Mittleres Löschfahrzeug   MLF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DDDE6FC-A3B1-4983-87EE-9AA885EEC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19089"/>
              </p:ext>
            </p:extLst>
          </p:nvPr>
        </p:nvGraphicFramePr>
        <p:xfrm>
          <a:off x="457200" y="1484784"/>
          <a:ext cx="8229602" cy="5184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5272">
                  <a:extLst>
                    <a:ext uri="{9D8B030D-6E8A-4147-A177-3AD203B41FA5}">
                      <a16:colId xmlns:a16="http://schemas.microsoft.com/office/drawing/2014/main" val="249023212"/>
                    </a:ext>
                  </a:extLst>
                </a:gridCol>
                <a:gridCol w="261635">
                  <a:extLst>
                    <a:ext uri="{9D8B030D-6E8A-4147-A177-3AD203B41FA5}">
                      <a16:colId xmlns:a16="http://schemas.microsoft.com/office/drawing/2014/main" val="3376523506"/>
                    </a:ext>
                  </a:extLst>
                </a:gridCol>
                <a:gridCol w="261635">
                  <a:extLst>
                    <a:ext uri="{9D8B030D-6E8A-4147-A177-3AD203B41FA5}">
                      <a16:colId xmlns:a16="http://schemas.microsoft.com/office/drawing/2014/main" val="3367753957"/>
                    </a:ext>
                  </a:extLst>
                </a:gridCol>
                <a:gridCol w="2568777">
                  <a:extLst>
                    <a:ext uri="{9D8B030D-6E8A-4147-A177-3AD203B41FA5}">
                      <a16:colId xmlns:a16="http://schemas.microsoft.com/office/drawing/2014/main" val="4000602208"/>
                    </a:ext>
                  </a:extLst>
                </a:gridCol>
                <a:gridCol w="261635">
                  <a:extLst>
                    <a:ext uri="{9D8B030D-6E8A-4147-A177-3AD203B41FA5}">
                      <a16:colId xmlns:a16="http://schemas.microsoft.com/office/drawing/2014/main" val="216569210"/>
                    </a:ext>
                  </a:extLst>
                </a:gridCol>
                <a:gridCol w="261635">
                  <a:extLst>
                    <a:ext uri="{9D8B030D-6E8A-4147-A177-3AD203B41FA5}">
                      <a16:colId xmlns:a16="http://schemas.microsoft.com/office/drawing/2014/main" val="318932093"/>
                    </a:ext>
                  </a:extLst>
                </a:gridCol>
                <a:gridCol w="1617378">
                  <a:extLst>
                    <a:ext uri="{9D8B030D-6E8A-4147-A177-3AD203B41FA5}">
                      <a16:colId xmlns:a16="http://schemas.microsoft.com/office/drawing/2014/main" val="736707718"/>
                    </a:ext>
                  </a:extLst>
                </a:gridCol>
                <a:gridCol w="261635">
                  <a:extLst>
                    <a:ext uri="{9D8B030D-6E8A-4147-A177-3AD203B41FA5}">
                      <a16:colId xmlns:a16="http://schemas.microsoft.com/office/drawing/2014/main" val="176272407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Verteiler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Warndreieck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76505621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Steckleiter, 4-teilig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Wärmebildkamera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Warnleuchte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38519549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Preßluftatmer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Warnweste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9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88950458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B-Schlauch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10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Werkzeugkasten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398283154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C-Schlauch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9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Anhaltestab,rot leuchtend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77202795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Schlauchtragekorb C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Ölbindemittel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623516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B-Strahlrohr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Axt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Funkgerät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151051985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C-Strahlrohr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Feuerwehraxt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Feuerwehrleine weiß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34726796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Feuerlöscher ABC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Besen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Mehrzweckleine rot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163299006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Fluchthauben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Stechschaufel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Einsatzleuchte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59721678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Kupplungsschlüssel ABC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Bolzenschneider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Mulde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58876112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Saugkorb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Brechstange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Verbandkasten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44204546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Saugschlauch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Bügelsäge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13080263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Schlauchbrücke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3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Krankenhausdecke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38064972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Standrohr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Krankentrage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344386573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Stützkrümmer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Spalthammer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13194129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Systemtrenner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Tragetuch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52802392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Unterflur- und Überflur Hydrantenschlüssel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1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>
                          <a:effectLst/>
                        </a:rPr>
                        <a:t>Verkehrsleitkegel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4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19" marR="8919" marT="8919" marB="0" anchor="ctr"/>
                </a:tc>
                <a:extLst>
                  <a:ext uri="{0D108BD9-81ED-4DB2-BD59-A6C34878D82A}">
                    <a16:rowId xmlns:a16="http://schemas.microsoft.com/office/drawing/2014/main" val="203856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346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Löschgruppenfahrzeug LF 10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395536" y="1556792"/>
            <a:ext cx="3042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Einfache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Festeingebaute Pumpe FPN 10-1000 </a:t>
            </a:r>
          </a:p>
          <a:p>
            <a:r>
              <a:rPr lang="de-DE" sz="1200" dirty="0">
                <a:solidFill>
                  <a:srgbClr val="00B050"/>
                </a:solidFill>
              </a:rPr>
              <a:t>    (1.000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266962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Gruppe 1/8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1200 l</a:t>
            </a:r>
          </a:p>
          <a:p>
            <a:endParaRPr lang="de-DE" sz="1200" dirty="0"/>
          </a:p>
          <a:p>
            <a:r>
              <a:rPr lang="de-DE" sz="1000" b="1" dirty="0"/>
              <a:t>Funkrufname: 43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3074" name="Picture 2" descr="Gemeinde Kirchheim in Unterfranken - Gemeinde Kirchheim in Unterfranken">
            <a:extLst>
              <a:ext uri="{FF2B5EF4-FFF2-40B4-BE49-F238E27FC236}">
                <a16:creationId xmlns:a16="http://schemas.microsoft.com/office/drawing/2014/main" id="{3AFF5331-1649-4473-B0A1-41492C77E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52" y="1262637"/>
            <a:ext cx="4336440" cy="288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36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Löschgruppenfahrzeug LF 10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AC44010-7B55-4D76-9AC2-B1753FE64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45850"/>
              </p:ext>
            </p:extLst>
          </p:nvPr>
        </p:nvGraphicFramePr>
        <p:xfrm>
          <a:off x="457200" y="1412776"/>
          <a:ext cx="8229598" cy="5150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1359">
                  <a:extLst>
                    <a:ext uri="{9D8B030D-6E8A-4147-A177-3AD203B41FA5}">
                      <a16:colId xmlns:a16="http://schemas.microsoft.com/office/drawing/2014/main" val="3214717974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2529758093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720576060"/>
                    </a:ext>
                  </a:extLst>
                </a:gridCol>
                <a:gridCol w="2087602">
                  <a:extLst>
                    <a:ext uri="{9D8B030D-6E8A-4147-A177-3AD203B41FA5}">
                      <a16:colId xmlns:a16="http://schemas.microsoft.com/office/drawing/2014/main" val="1971282986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1712939686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3112010289"/>
                    </a:ext>
                  </a:extLst>
                </a:gridCol>
                <a:gridCol w="1210520">
                  <a:extLst>
                    <a:ext uri="{9D8B030D-6E8A-4147-A177-3AD203B41FA5}">
                      <a16:colId xmlns:a16="http://schemas.microsoft.com/office/drawing/2014/main" val="2852832444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3981533298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1645818356"/>
                    </a:ext>
                  </a:extLst>
                </a:gridCol>
                <a:gridCol w="1391735">
                  <a:extLst>
                    <a:ext uri="{9D8B030D-6E8A-4147-A177-3AD203B41FA5}">
                      <a16:colId xmlns:a16="http://schemas.microsoft.com/office/drawing/2014/main" val="733849839"/>
                    </a:ext>
                  </a:extLst>
                </a:gridCol>
                <a:gridCol w="212626">
                  <a:extLst>
                    <a:ext uri="{9D8B030D-6E8A-4147-A177-3AD203B41FA5}">
                      <a16:colId xmlns:a16="http://schemas.microsoft.com/office/drawing/2014/main" val="2010461419"/>
                    </a:ext>
                  </a:extLst>
                </a:gridCol>
              </a:tblGrid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  <a:latin typeface="+mj-lt"/>
                        </a:rPr>
                        <a:t>Brandbekämpfung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Saugschlauch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Axt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Werkzeugkasten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1630554719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Steckleiter, 4-teilig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Schlauchbrücke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Feuerwehraxt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Beladesatz Grobreinigung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15811656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Schornstein-Werkzeugsatz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Standrohr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Besen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3261732306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Preßluftatmer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Stützkrümmer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Mistgabel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  <a:latin typeface="+mj-lt"/>
                        </a:rPr>
                        <a:t>Sonstiges: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150049630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Schaummittelbehälter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6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Systemtrenner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Spaten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Funkgerät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1713640482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Schaumrohr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Unterflur- u. Überflur Hydrantenschlüssel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Stechschaufel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Feuerwehrleine weiß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7357667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Zumischer Schaum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Verteiler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Bolzenschneider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Mehrzweckleine rot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226518853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Lüfter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Wärmebildkamera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Brechstange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Einsatzleuchte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1563606886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B-Schlauch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Bügelsäge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Mulde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923635893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C-Schlauch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1" i="0" u="none" strike="noStrike" dirty="0">
                        <a:solidFill>
                          <a:srgbClr val="0033CC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  <a:latin typeface="+mj-lt"/>
                        </a:rPr>
                        <a:t>THL: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Krankenhausdecke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Verbandkasten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238431050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Schlauchtragekorb 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Stromerzeuger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Säbelsäge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1831290403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B-Strahlrohr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Kabeltrommel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Spalthammer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598752669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C-Strahlrohr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Tauchpumpe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Tragetuch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12144499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Feuerlöscher ABC und Kohlendioxid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Werkzeugkasten Türöffnung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Verkehrsleitkegel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231652246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Einreißhaken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Motersäge mit Schnittschutzausrüstung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Verkehrsunfallkasten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2423512262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Fluchthauben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Anhaltestab,rot leuchtend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Verkehrswarngerät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3979858725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Kupplungsschlüssel ABC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Flutlichtstrahler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Warndreieck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3048076035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Rettungsausrüstung Sicherheitstrupp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Ölbindemittel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Warnleuchte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1047001929"/>
                  </a:ext>
                </a:extLst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Saugkorb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Rettungsbrett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Warnweste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  <a:latin typeface="+mj-lt"/>
                        </a:rPr>
                        <a:t>9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53" marR="7253" marT="7253" marB="0" anchor="ctr"/>
                </a:tc>
                <a:extLst>
                  <a:ext uri="{0D108BD9-81ED-4DB2-BD59-A6C34878D82A}">
                    <a16:rowId xmlns:a16="http://schemas.microsoft.com/office/drawing/2014/main" val="3865796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911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5682BD-86A7-4B2C-9C71-154F5BDC9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73016"/>
            <a:ext cx="3868241" cy="31913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Schornstein Werkzeugsatz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028" name="Picture 4" descr="Kaminbrand: FF Werne sichert das Wohnhaus - feuerwehr-ub.de">
            <a:extLst>
              <a:ext uri="{FF2B5EF4-FFF2-40B4-BE49-F238E27FC236}">
                <a16:creationId xmlns:a16="http://schemas.microsoft.com/office/drawing/2014/main" id="{FD230FEA-6FD7-4773-8940-93F9C5778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84406"/>
            <a:ext cx="5652120" cy="254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07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Schaumrohr und Zumischer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9462" name="Picture 6" descr="Schwerschaumrohr S4 Schaumrohr Storz B DIN 14366 Feuerwehr THW Strahlrohr">
            <a:extLst>
              <a:ext uri="{FF2B5EF4-FFF2-40B4-BE49-F238E27FC236}">
                <a16:creationId xmlns:a16="http://schemas.microsoft.com/office/drawing/2014/main" id="{D643BC80-3855-4882-B378-CE22573D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479529" cy="25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Zumischer Z8 Storz B DIN 14384 Schaum Feuerwehr">
            <a:extLst>
              <a:ext uri="{FF2B5EF4-FFF2-40B4-BE49-F238E27FC236}">
                <a16:creationId xmlns:a16="http://schemas.microsoft.com/office/drawing/2014/main" id="{6FE605AD-0208-4D16-BBFD-2DA1ADB7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02" y="1412776"/>
            <a:ext cx="3096394" cy="21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rahlrohre">
            <a:extLst>
              <a:ext uri="{FF2B5EF4-FFF2-40B4-BE49-F238E27FC236}">
                <a16:creationId xmlns:a16="http://schemas.microsoft.com/office/drawing/2014/main" id="{3D2209C7-1611-45F1-AB41-7D1367FE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33" y="3710329"/>
            <a:ext cx="2978840" cy="198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51AA39D-6A79-49E8-B45B-A40A98CE7629}"/>
              </a:ext>
            </a:extLst>
          </p:cNvPr>
          <p:cNvCxnSpPr/>
          <p:nvPr/>
        </p:nvCxnSpPr>
        <p:spPr>
          <a:xfrm flipH="1" flipV="1">
            <a:off x="7308304" y="1772816"/>
            <a:ext cx="360040" cy="24782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458" name="Picture 2" descr="Kombischaumrohr S4/M4 Schaumrohr Storz B DIN 14366 Feuerwehr THW Strahlrohr">
            <a:extLst>
              <a:ext uri="{FF2B5EF4-FFF2-40B4-BE49-F238E27FC236}">
                <a16:creationId xmlns:a16="http://schemas.microsoft.com/office/drawing/2014/main" id="{F2588927-4486-44CE-9D9D-32DBE17E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2" y="3053357"/>
            <a:ext cx="3763096" cy="26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uerwehr Mönchhagen">
            <a:extLst>
              <a:ext uri="{FF2B5EF4-FFF2-40B4-BE49-F238E27FC236}">
                <a16:creationId xmlns:a16="http://schemas.microsoft.com/office/drawing/2014/main" id="{6ED03CE9-AC51-4300-9497-B7A6B693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13176"/>
            <a:ext cx="3322842" cy="15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47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Lüfter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2050" name="Picture 2" descr="BIG – Tempest Hochleistungslüfter - FireGuide">
            <a:extLst>
              <a:ext uri="{FF2B5EF4-FFF2-40B4-BE49-F238E27FC236}">
                <a16:creationId xmlns:a16="http://schemas.microsoft.com/office/drawing/2014/main" id="{577A184C-0750-485E-8C73-5BACFDB5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30" y="779101"/>
            <a:ext cx="3836739" cy="30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Überdruckbelüftung: Tipps für die Belüftung von Einsatzstellen">
            <a:extLst>
              <a:ext uri="{FF2B5EF4-FFF2-40B4-BE49-F238E27FC236}">
                <a16:creationId xmlns:a16="http://schemas.microsoft.com/office/drawing/2014/main" id="{6E0AAE67-2F14-4FB7-BF49-E10711CC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21" y="3501009"/>
            <a:ext cx="486054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17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Rettungsausrüstung Sicherungstrupp</a:t>
            </a:r>
            <a:endParaRPr lang="de-DE" sz="1800" b="1" u="sng" dirty="0">
              <a:latin typeface="+mn-lt"/>
            </a:endParaRPr>
          </a:p>
        </p:txBody>
      </p:sp>
      <p:pic>
        <p:nvPicPr>
          <p:cNvPr id="21506" name="Picture 2" descr="rescue-tec Sicherheitstrupptasche RIT-Bag, für 6 Liter ... | rescue-tec">
            <a:extLst>
              <a:ext uri="{FF2B5EF4-FFF2-40B4-BE49-F238E27FC236}">
                <a16:creationId xmlns:a16="http://schemas.microsoft.com/office/drawing/2014/main" id="{6140F5B7-BB39-482D-9772-9A78D572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3" y="1805939"/>
            <a:ext cx="3999325" cy="39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er Sicherheitstrupp für den Atemschutzeinsatz fehlt, na und? |  FEUERWEHRLEBEN">
            <a:extLst>
              <a:ext uri="{FF2B5EF4-FFF2-40B4-BE49-F238E27FC236}">
                <a16:creationId xmlns:a16="http://schemas.microsoft.com/office/drawing/2014/main" id="{E4367D35-BD5E-4711-8B2D-13186891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2130574"/>
            <a:ext cx="4515544" cy="33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74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Stromerzeuger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3074" name="Picture 2" descr="Stromerzeuger BSKA 14 E Silent">
            <a:extLst>
              <a:ext uri="{FF2B5EF4-FFF2-40B4-BE49-F238E27FC236}">
                <a16:creationId xmlns:a16="http://schemas.microsoft.com/office/drawing/2014/main" id="{5522DC6A-B749-4C40-9FE4-0C0E79A7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4632176" cy="46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euerwehrstromversorgung &amp; Feuerwehrkabeltrommeln">
            <a:extLst>
              <a:ext uri="{FF2B5EF4-FFF2-40B4-BE49-F238E27FC236}">
                <a16:creationId xmlns:a16="http://schemas.microsoft.com/office/drawing/2014/main" id="{8AA03B76-C5B6-46A5-9748-BDD45AE0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208" y="1044217"/>
            <a:ext cx="27432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ENNEKES DELTA-BOX 230V COMPACT 16 A (10866) - Stromverteiler - Helpi-Shop  - Der Feuerwehrshop">
            <a:extLst>
              <a:ext uri="{FF2B5EF4-FFF2-40B4-BE49-F238E27FC236}">
                <a16:creationId xmlns:a16="http://schemas.microsoft.com/office/drawing/2014/main" id="{0A19D6C3-CFEE-4CC3-91D5-EE32A908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1088"/>
            <a:ext cx="1436009" cy="14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7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Einsatzleitfahrzeug EWL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BB8C928-2BFE-4533-A2BF-E4F6CC8D2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68131"/>
              </p:ext>
            </p:extLst>
          </p:nvPr>
        </p:nvGraphicFramePr>
        <p:xfrm>
          <a:off x="971600" y="1484784"/>
          <a:ext cx="7632848" cy="4032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0617">
                  <a:extLst>
                    <a:ext uri="{9D8B030D-6E8A-4147-A177-3AD203B41FA5}">
                      <a16:colId xmlns:a16="http://schemas.microsoft.com/office/drawing/2014/main" val="766691901"/>
                    </a:ext>
                  </a:extLst>
                </a:gridCol>
                <a:gridCol w="352593">
                  <a:extLst>
                    <a:ext uri="{9D8B030D-6E8A-4147-A177-3AD203B41FA5}">
                      <a16:colId xmlns:a16="http://schemas.microsoft.com/office/drawing/2014/main" val="3815827007"/>
                    </a:ext>
                  </a:extLst>
                </a:gridCol>
                <a:gridCol w="352593">
                  <a:extLst>
                    <a:ext uri="{9D8B030D-6E8A-4147-A177-3AD203B41FA5}">
                      <a16:colId xmlns:a16="http://schemas.microsoft.com/office/drawing/2014/main" val="6027453"/>
                    </a:ext>
                  </a:extLst>
                </a:gridCol>
                <a:gridCol w="2644452">
                  <a:extLst>
                    <a:ext uri="{9D8B030D-6E8A-4147-A177-3AD203B41FA5}">
                      <a16:colId xmlns:a16="http://schemas.microsoft.com/office/drawing/2014/main" val="3969763300"/>
                    </a:ext>
                  </a:extLst>
                </a:gridCol>
                <a:gridCol w="352593">
                  <a:extLst>
                    <a:ext uri="{9D8B030D-6E8A-4147-A177-3AD203B41FA5}">
                      <a16:colId xmlns:a16="http://schemas.microsoft.com/office/drawing/2014/main" val="221409403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Funkgerät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Warndreieck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643225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Fernglas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Warnweste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52185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Prüfröhrchenssatz Brandrauch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Verbandkasten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078096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Prüfröhrchen-Messeinrichtung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Krankenhausdecke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68075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Dosisleistungswarngerät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Nothammer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38479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Messgerät für den Explosionsschutz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Serienmäßiges Bordwerkzeug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432698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Handlautsprecher mit Verstärker und Mikrofon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0763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485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Tauchpumpe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9218" name="Picture 2" descr="Tauchpumpen">
            <a:extLst>
              <a:ext uri="{FF2B5EF4-FFF2-40B4-BE49-F238E27FC236}">
                <a16:creationId xmlns:a16="http://schemas.microsoft.com/office/drawing/2014/main" id="{638AF6CF-CBFB-4514-9DB9-F0DB8EBD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94498"/>
            <a:ext cx="4840138" cy="509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7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Werkzeugkasten für Türöffnung</a:t>
            </a:r>
            <a:endParaRPr lang="de-DE" sz="1800" b="1" u="sng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74B162-CE60-4ADC-BB70-9097C014B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3688" y="2083795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03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Motorsäge mit Schnittschutzausrüstung</a:t>
            </a:r>
            <a:endParaRPr lang="de-DE" sz="1800" b="1" u="sng" dirty="0">
              <a:latin typeface="+mn-lt"/>
            </a:endParaRPr>
          </a:p>
        </p:txBody>
      </p:sp>
      <p:pic>
        <p:nvPicPr>
          <p:cNvPr id="7170" name="Picture 2" descr="Schnittschutz">
            <a:extLst>
              <a:ext uri="{FF2B5EF4-FFF2-40B4-BE49-F238E27FC236}">
                <a16:creationId xmlns:a16="http://schemas.microsoft.com/office/drawing/2014/main" id="{3CAA50E0-814E-4EE5-A8C4-AB8C60FE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1844824"/>
            <a:ext cx="6588224" cy="43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130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Flutlichtstrahler mit Stativ</a:t>
            </a:r>
            <a:endParaRPr lang="de-DE" sz="1800" b="1" u="sng" dirty="0">
              <a:latin typeface="+mn-lt"/>
            </a:endParaRPr>
          </a:p>
        </p:txBody>
      </p:sp>
      <p:pic>
        <p:nvPicPr>
          <p:cNvPr id="6146" name="Picture 2" descr="Dönges LED Scheinwerfercontainer-Set Flutlichtstrahler Feuerwehr  Scheinwerfer DIN14640">
            <a:extLst>
              <a:ext uri="{FF2B5EF4-FFF2-40B4-BE49-F238E27FC236}">
                <a16:creationId xmlns:a16="http://schemas.microsoft.com/office/drawing/2014/main" id="{CB4662CC-BC7C-44AD-AE09-300675373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32248"/>
            <a:ext cx="379384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önges Feuerwehr Dreibeinstativ 1,8m Beleuchtung Flutlichtstrahler THL DIN  14683">
            <a:extLst>
              <a:ext uri="{FF2B5EF4-FFF2-40B4-BE49-F238E27FC236}">
                <a16:creationId xmlns:a16="http://schemas.microsoft.com/office/drawing/2014/main" id="{F2CE0137-3231-4231-A6CF-50971760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7866"/>
            <a:ext cx="2906940" cy="59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65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Rettungsbrett</a:t>
            </a:r>
            <a:endParaRPr lang="de-DE" sz="1800" b="1" u="sng" dirty="0">
              <a:latin typeface="+mn-lt"/>
            </a:endParaRPr>
          </a:p>
        </p:txBody>
      </p:sp>
      <p:pic>
        <p:nvPicPr>
          <p:cNvPr id="7" name="Picture 4" descr="Spineboard kaufen - Schwimmfähig &amp; belastbar | Rettungsbrett">
            <a:extLst>
              <a:ext uri="{FF2B5EF4-FFF2-40B4-BE49-F238E27FC236}">
                <a16:creationId xmlns:a16="http://schemas.microsoft.com/office/drawing/2014/main" id="{75B943B2-3E4E-4A24-BB59-772D27D02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65050" cy="46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4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Beladesatz Grobreinigung</a:t>
            </a:r>
            <a:endParaRPr lang="de-DE" sz="1800" b="1" u="sng" dirty="0">
              <a:latin typeface="+mn-lt"/>
            </a:endParaRPr>
          </a:p>
        </p:txBody>
      </p:sp>
      <p:pic>
        <p:nvPicPr>
          <p:cNvPr id="23554" name="Picture 2" descr="Beladungsmodul Grobreinigung/Dekontamination, nach DIN 14800-18, Bbl. 12,">
            <a:extLst>
              <a:ext uri="{FF2B5EF4-FFF2-40B4-BE49-F238E27FC236}">
                <a16:creationId xmlns:a16="http://schemas.microsoft.com/office/drawing/2014/main" id="{57FC5257-A8D9-4012-9343-EB807A8F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2" y="1645582"/>
            <a:ext cx="3558275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FEFCDEC-BD80-4AF4-979A-49836F3E439B}"/>
              </a:ext>
            </a:extLst>
          </p:cNvPr>
          <p:cNvSpPr/>
          <p:nvPr/>
        </p:nvSpPr>
        <p:spPr>
          <a:xfrm>
            <a:off x="3974097" y="2138024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Beladungsmodul Grobreinigung </a:t>
            </a:r>
            <a:r>
              <a:rPr lang="de-DE" sz="1200" dirty="0" err="1">
                <a:solidFill>
                  <a:srgbClr val="000000"/>
                </a:solidFill>
                <a:latin typeface="Segoe UI" panose="020B0502040204020203" pitchFamily="34" charset="0"/>
              </a:rPr>
              <a:t>L1</a:t>
            </a: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 DIN 14800</a:t>
            </a:r>
            <a:br>
              <a:rPr lang="de-DE" sz="1200" dirty="0"/>
            </a:b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Die neue Norm DIN 14800-18, </a:t>
            </a:r>
            <a:r>
              <a:rPr lang="de-DE" sz="1200" dirty="0" err="1">
                <a:solidFill>
                  <a:srgbClr val="000000"/>
                </a:solidFill>
                <a:latin typeface="Segoe UI" panose="020B0502040204020203" pitchFamily="34" charset="0"/>
              </a:rPr>
              <a:t>Bbl</a:t>
            </a: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. 12 beschreibt einen Satz zur </a:t>
            </a:r>
          </a:p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schnellen Grobreinigung und Dekontamination im Einsatzfall. </a:t>
            </a:r>
          </a:p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Der Satz enthält das Nötigste, um im Falle von Kontaminationen </a:t>
            </a:r>
          </a:p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in geringem Umfang eine erste Reinigung bzw. Dekontamination </a:t>
            </a:r>
          </a:p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vornehmen zu können.</a:t>
            </a:r>
            <a:br>
              <a:rPr lang="de-DE" sz="1200" dirty="0"/>
            </a:b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Lieferumfang:</a:t>
            </a:r>
          </a:p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&gt; 1 Stück Seifenspender mit 500 ml Waschlotion</a:t>
            </a:r>
          </a:p>
          <a:p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&gt; 1 Stück Handdesinfektionsmittel, 500 ml-Flasche</a:t>
            </a: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&gt; 1 Paket Paket Papierhandtücher</a:t>
            </a: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&gt; 1 Stück B-Blindkupplung mit Wasserhahn</a:t>
            </a: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&gt; 1 Stück Waschbürste mit Schlauchanschluss</a:t>
            </a: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Segoe UI" panose="020B0502040204020203" pitchFamily="34" charset="0"/>
              </a:rPr>
              <a:t>&gt; 1 Stück Schlauch zum Anschluss an den Wasserhahn, 1,5 Meter</a:t>
            </a:r>
            <a:br>
              <a:rPr lang="de-DE" sz="1200" dirty="0"/>
            </a:b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37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Löschgruppenfahrzeug LF 20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340768"/>
            <a:ext cx="3634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Einfache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Festeingebaute Pumpe FPN 10-2000</a:t>
            </a:r>
          </a:p>
          <a:p>
            <a:r>
              <a:rPr lang="de-DE" sz="1200" dirty="0">
                <a:solidFill>
                  <a:srgbClr val="00B050"/>
                </a:solidFill>
              </a:rPr>
              <a:t>    (2.000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3-teilige Schiebleiter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Heckseitig fahrbare Haspel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Sprungrettungsgerät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Gruppe 1/8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2000 l</a:t>
            </a:r>
          </a:p>
          <a:p>
            <a:endParaRPr lang="de-DE" sz="1200" dirty="0"/>
          </a:p>
          <a:p>
            <a:r>
              <a:rPr lang="de-DE" sz="1000" b="1" dirty="0"/>
              <a:t>Funkrufname: 41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1030" name="Picture 6" descr="Freiwillige Feuerwehr Tamm">
            <a:extLst>
              <a:ext uri="{FF2B5EF4-FFF2-40B4-BE49-F238E27FC236}">
                <a16:creationId xmlns:a16="http://schemas.microsoft.com/office/drawing/2014/main" id="{5EF8EA0F-8C10-4454-BC62-CF72F29E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00" y="1340768"/>
            <a:ext cx="486307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13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Löschgruppenfahrzeug LF 20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F5C6E60-6D61-417E-9026-83FFAAA8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949113"/>
              </p:ext>
            </p:extLst>
          </p:nvPr>
        </p:nvGraphicFramePr>
        <p:xfrm>
          <a:off x="457200" y="1295396"/>
          <a:ext cx="8229599" cy="5157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466">
                  <a:extLst>
                    <a:ext uri="{9D8B030D-6E8A-4147-A177-3AD203B41FA5}">
                      <a16:colId xmlns:a16="http://schemas.microsoft.com/office/drawing/2014/main" val="1964420847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598465895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2526768311"/>
                    </a:ext>
                  </a:extLst>
                </a:gridCol>
                <a:gridCol w="2271699">
                  <a:extLst>
                    <a:ext uri="{9D8B030D-6E8A-4147-A177-3AD203B41FA5}">
                      <a16:colId xmlns:a16="http://schemas.microsoft.com/office/drawing/2014/main" val="2083541118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3063510068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3511680220"/>
                    </a:ext>
                  </a:extLst>
                </a:gridCol>
                <a:gridCol w="1242003">
                  <a:extLst>
                    <a:ext uri="{9D8B030D-6E8A-4147-A177-3AD203B41FA5}">
                      <a16:colId xmlns:a16="http://schemas.microsoft.com/office/drawing/2014/main" val="1235548193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1963521048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3850248232"/>
                    </a:ext>
                  </a:extLst>
                </a:gridCol>
                <a:gridCol w="1520658">
                  <a:extLst>
                    <a:ext uri="{9D8B030D-6E8A-4147-A177-3AD203B41FA5}">
                      <a16:colId xmlns:a16="http://schemas.microsoft.com/office/drawing/2014/main" val="3941654040"/>
                    </a:ext>
                  </a:extLst>
                </a:gridCol>
                <a:gridCol w="233539">
                  <a:extLst>
                    <a:ext uri="{9D8B030D-6E8A-4147-A177-3AD203B41FA5}">
                      <a16:colId xmlns:a16="http://schemas.microsoft.com/office/drawing/2014/main" val="1156114377"/>
                    </a:ext>
                  </a:extLst>
                </a:gridCol>
              </a:tblGrid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Kupplungsschlüssel ABC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Ölbindemittel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739415361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Schiebeleiter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Rettungsausrüstung für Sicherheitstrupp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Rettungsbrett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Warnweste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9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3736994273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Steckleiter, 4-teilig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Saugkorb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Axt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Werkzeugkasten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94411541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Fahrbare Schlauchhaspel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Saugschlauch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Feuerwehraxt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1031129070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Schornstein-Werkzeugsatz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Schlauchbrücke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Besen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Erweiterte THL: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445076013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Preßluftatmer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Standrohr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Mistgabel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Sprungpolster SP 16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1186754440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Schaummittelbehälter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6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Stützkrümmer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Spaten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Chemikalienschutzanzug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2837720765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Schaumrohr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Systemtrenner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Stechschaufel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3802801420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Zumischer Schaum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Unterflur- und Überflur Hydrantenschlüssel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Bolzenschneider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359488049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Lüfter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Verteiler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Brechstange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Beladesatz Grobreinigung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3293454166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B-Schlauch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Wärmebildkamera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Bügelsäge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Funkgerät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1029451097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C-Schlauch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Krankenhausdecke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Feuerwehrleine weiß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2899967931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C-Schlauch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Säbelsäge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Mehrzweckleine rot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1783259438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Schlauchtragekorb 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Stromerzeuger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Sandschaufel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Einsatzleuchte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974693187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B-Strahlrohr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Kabeltrommel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Spalthammer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Mulde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335003373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C-Strahlrohr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Tauchpumpe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Tragetuch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Verbandkasten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2505169647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Feuerlöscher ABC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Werkzeugkasten Türöffnung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Verkehrsleitkegel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Spaltkeil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1141389119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Feuerlöscher Kohlendioxid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Motersäge mit Schnittschutzausrüstung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Verkehrsunfallkasten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786168855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Einreißhaken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Anhaltestab,rot leuchtend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Verkehrswarngerät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3704287212"/>
                  </a:ext>
                </a:extLst>
              </a:tr>
              <a:tr h="257897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Fluchthauben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Flutlichtstrahler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Warndreieck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64" marR="7964" marT="7964" marB="0" anchor="ctr"/>
                </a:tc>
                <a:extLst>
                  <a:ext uri="{0D108BD9-81ED-4DB2-BD59-A6C34878D82A}">
                    <a16:rowId xmlns:a16="http://schemas.microsoft.com/office/drawing/2014/main" val="825698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390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Schiebeleiter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24580" name="Picture 4" descr="Schiebleiter: für Feuerwehr unersetzbar">
            <a:extLst>
              <a:ext uri="{FF2B5EF4-FFF2-40B4-BE49-F238E27FC236}">
                <a16:creationId xmlns:a16="http://schemas.microsoft.com/office/drawing/2014/main" id="{C36C1896-3484-4440-AFB5-738ABD87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01888"/>
            <a:ext cx="4671492" cy="31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chiebeleiter 3-teilig, Günzburger Steigtechnik">
            <a:extLst>
              <a:ext uri="{FF2B5EF4-FFF2-40B4-BE49-F238E27FC236}">
                <a16:creationId xmlns:a16="http://schemas.microsoft.com/office/drawing/2014/main" id="{27D63DA0-06EA-4014-AB97-C66606AF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0" y="1412776"/>
            <a:ext cx="3078329" cy="511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43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Fahrbare Schlauchhaspel</a:t>
            </a:r>
            <a:endParaRPr lang="de-DE" sz="1800" b="1" u="sng" dirty="0">
              <a:latin typeface="+mn-lt"/>
            </a:endParaRPr>
          </a:p>
        </p:txBody>
      </p:sp>
      <p:pic>
        <p:nvPicPr>
          <p:cNvPr id="25602" name="Picture 2" descr="Sicher aufgeprotzt - Rosenbauer">
            <a:extLst>
              <a:ext uri="{FF2B5EF4-FFF2-40B4-BE49-F238E27FC236}">
                <a16:creationId xmlns:a16="http://schemas.microsoft.com/office/drawing/2014/main" id="{1FB6BBCD-437E-4F06-9F73-B28EAE93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23340"/>
            <a:ext cx="595758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1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Unterscheidung Pumpen PFPN und FPN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028" name="Picture 4" descr="TRAGKRAFTSPRITZE ULTRA POWER - Metzler Feuerschutz">
            <a:extLst>
              <a:ext uri="{FF2B5EF4-FFF2-40B4-BE49-F238E27FC236}">
                <a16:creationId xmlns:a16="http://schemas.microsoft.com/office/drawing/2014/main" id="{EAA1C0DE-EA3E-4FE5-B4C3-D10B6BB6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4535"/>
            <a:ext cx="3273651" cy="2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ues Hilfeleistungslöschfahrzeug – Freiwillige Feuerwehr Itzehoe">
            <a:extLst>
              <a:ext uri="{FF2B5EF4-FFF2-40B4-BE49-F238E27FC236}">
                <a16:creationId xmlns:a16="http://schemas.microsoft.com/office/drawing/2014/main" id="{3D907B2E-3DB8-43B6-B820-F7F2A8B7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37" y="3693701"/>
            <a:ext cx="3273651" cy="218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8915CB4-642F-419A-9F5D-8F3AF7945600}"/>
              </a:ext>
            </a:extLst>
          </p:cNvPr>
          <p:cNvSpPr/>
          <p:nvPr/>
        </p:nvSpPr>
        <p:spPr>
          <a:xfrm>
            <a:off x="611560" y="1835532"/>
            <a:ext cx="3994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u="sng" dirty="0">
                <a:latin typeface="+mn-lt"/>
              </a:rPr>
              <a:t>PFPN 10-1000  </a:t>
            </a:r>
          </a:p>
          <a:p>
            <a:endParaRPr lang="de-DE" sz="1200" b="1" dirty="0">
              <a:latin typeface="+mn-lt"/>
            </a:endParaRPr>
          </a:p>
          <a:p>
            <a:r>
              <a:rPr lang="de-DE" sz="1200" b="1" dirty="0">
                <a:latin typeface="+mn-lt"/>
              </a:rPr>
              <a:t>1000 l/min bei 10 bar Druck</a:t>
            </a:r>
          </a:p>
          <a:p>
            <a:endParaRPr lang="de-DE" sz="1200" b="1" dirty="0">
              <a:latin typeface="+mn-lt"/>
            </a:endParaRPr>
          </a:p>
          <a:p>
            <a:r>
              <a:rPr lang="de-DE" sz="1200" b="1" dirty="0">
                <a:solidFill>
                  <a:srgbClr val="00B050"/>
                </a:solidFill>
                <a:latin typeface="+mn-lt"/>
              </a:rPr>
              <a:t>Portable Firepump Normal Pressure</a:t>
            </a:r>
          </a:p>
          <a:p>
            <a:endParaRPr lang="de-DE" sz="1200" b="1" dirty="0">
              <a:latin typeface="+mn-lt"/>
            </a:endParaRPr>
          </a:p>
          <a:p>
            <a:r>
              <a:rPr lang="de-DE" sz="1200" b="1" dirty="0">
                <a:latin typeface="+mn-lt"/>
              </a:rPr>
              <a:t>Tragbare Feuerlöschkreiselpumpe Normaldruck</a:t>
            </a:r>
          </a:p>
          <a:p>
            <a:endParaRPr lang="de-DE" sz="1200" b="1" dirty="0">
              <a:latin typeface="+mn-lt"/>
            </a:endParaRPr>
          </a:p>
          <a:p>
            <a:endParaRPr lang="de-DE" sz="1200" b="1" dirty="0">
              <a:latin typeface="+mn-lt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AD67A3B-EC79-4B28-8218-454FDA339651}"/>
              </a:ext>
            </a:extLst>
          </p:cNvPr>
          <p:cNvSpPr/>
          <p:nvPr/>
        </p:nvSpPr>
        <p:spPr>
          <a:xfrm>
            <a:off x="4932040" y="184482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u="sng" dirty="0">
                <a:latin typeface="+mn-lt"/>
              </a:rPr>
              <a:t>FPN 10-1000                FPN 10-2000</a:t>
            </a:r>
          </a:p>
          <a:p>
            <a:endParaRPr lang="de-DE" sz="1200" b="1" u="sng" dirty="0">
              <a:latin typeface="+mn-lt"/>
            </a:endParaRPr>
          </a:p>
          <a:p>
            <a:r>
              <a:rPr lang="de-DE" sz="1200" b="1" dirty="0">
                <a:latin typeface="+mn-lt"/>
              </a:rPr>
              <a:t>1000 l/min bei              2000 l/min bei</a:t>
            </a:r>
          </a:p>
          <a:p>
            <a:r>
              <a:rPr lang="de-DE" sz="1200" b="1" dirty="0">
                <a:latin typeface="+mn-lt"/>
              </a:rPr>
              <a:t>10 bar Druck                10 bar Druck</a:t>
            </a:r>
          </a:p>
          <a:p>
            <a:endParaRPr lang="de-DE" sz="1200" b="1" dirty="0">
              <a:latin typeface="+mn-lt"/>
            </a:endParaRPr>
          </a:p>
          <a:p>
            <a:r>
              <a:rPr lang="de-DE" sz="1200" b="1" dirty="0">
                <a:latin typeface="+mn-lt"/>
              </a:rPr>
              <a:t>Firepump Normal Pressure</a:t>
            </a:r>
          </a:p>
          <a:p>
            <a:endParaRPr lang="de-DE" sz="1200" b="1" dirty="0">
              <a:latin typeface="+mn-lt"/>
            </a:endParaRPr>
          </a:p>
          <a:p>
            <a:r>
              <a:rPr lang="de-DE" sz="1200" b="1" dirty="0">
                <a:latin typeface="+mn-lt"/>
              </a:rPr>
              <a:t>Feuerlöschkreiselpumpe Normaldruck</a:t>
            </a:r>
          </a:p>
          <a:p>
            <a:endParaRPr lang="de-DE" sz="1200" b="1" dirty="0">
              <a:latin typeface="+mn-lt"/>
            </a:endParaRPr>
          </a:p>
          <a:p>
            <a:endParaRPr lang="de-DE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010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Sprungpolster SP 16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3314" name="Picture 2" descr="Losberger Sprungpolster 16 M DIN 14151 Feuerwehr Sprungretter SP16  Sprungkissen">
            <a:extLst>
              <a:ext uri="{FF2B5EF4-FFF2-40B4-BE49-F238E27FC236}">
                <a16:creationId xmlns:a16="http://schemas.microsoft.com/office/drawing/2014/main" id="{164449E9-9F5F-4767-A51F-6B94F32C3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1" y="2564904"/>
            <a:ext cx="33562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prungretter">
            <a:extLst>
              <a:ext uri="{FF2B5EF4-FFF2-40B4-BE49-F238E27FC236}">
                <a16:creationId xmlns:a16="http://schemas.microsoft.com/office/drawing/2014/main" id="{9558BB07-2A82-4664-BA8D-A7FD51E3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644008" cy="3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Chemikalienschutzanzug CSA</a:t>
            </a:r>
            <a:endParaRPr lang="de-DE" sz="1800" b="1" u="sng" dirty="0">
              <a:latin typeface="+mn-lt"/>
            </a:endParaRPr>
          </a:p>
        </p:txBody>
      </p:sp>
      <p:pic>
        <p:nvPicPr>
          <p:cNvPr id="27650" name="Picture 2" descr="Vautex Elite 3 SL &amp; 3 SLP - Chemikalienschutzanzug - THIEME - M -  Überdruckmaske | feuerwehr.shopping">
            <a:extLst>
              <a:ext uri="{FF2B5EF4-FFF2-40B4-BE49-F238E27FC236}">
                <a16:creationId xmlns:a16="http://schemas.microsoft.com/office/drawing/2014/main" id="{C22D42AE-3F04-4082-9E57-9CD4BD6B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96144"/>
            <a:ext cx="358214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06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Löschgruppenfahrzeug LF 20 KatS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212423"/>
            <a:ext cx="36346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Einfache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 Gruppe 1/8: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10-2000</a:t>
            </a:r>
          </a:p>
          <a:p>
            <a:r>
              <a:rPr lang="de-DE" sz="1200" dirty="0"/>
              <a:t>    (2.000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Tragkraftspritze PFPN 10-2000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Lichtmast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Gruppe 1/8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1000 l</a:t>
            </a:r>
          </a:p>
          <a:p>
            <a:endParaRPr lang="de-DE" sz="1200" dirty="0"/>
          </a:p>
          <a:p>
            <a:r>
              <a:rPr lang="de-DE" sz="1000" b="1" dirty="0"/>
              <a:t>Funkrufname: 41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4098" name="Picture 2" descr="LF 20 KatS: Löschgruppenfahrzeug 20 Katastrophenschutz – Freiwillige  Feuerwehr Backnang">
            <a:extLst>
              <a:ext uri="{FF2B5EF4-FFF2-40B4-BE49-F238E27FC236}">
                <a16:creationId xmlns:a16="http://schemas.microsoft.com/office/drawing/2014/main" id="{4C66F3EC-681D-4A20-B4DB-C8F9B62B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46" y="1283745"/>
            <a:ext cx="5522954" cy="29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5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Löschgruppenfahrzeug LF 20 KatS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D348642-52DA-4FAB-B63D-0DCFB6F35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41785"/>
              </p:ext>
            </p:extLst>
          </p:nvPr>
        </p:nvGraphicFramePr>
        <p:xfrm>
          <a:off x="457200" y="1412776"/>
          <a:ext cx="8229603" cy="5184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269">
                  <a:extLst>
                    <a:ext uri="{9D8B030D-6E8A-4147-A177-3AD203B41FA5}">
                      <a16:colId xmlns:a16="http://schemas.microsoft.com/office/drawing/2014/main" val="3759978206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3128567869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385872282"/>
                    </a:ext>
                  </a:extLst>
                </a:gridCol>
                <a:gridCol w="1951936">
                  <a:extLst>
                    <a:ext uri="{9D8B030D-6E8A-4147-A177-3AD203B41FA5}">
                      <a16:colId xmlns:a16="http://schemas.microsoft.com/office/drawing/2014/main" val="1397527717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3125449805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1282967634"/>
                    </a:ext>
                  </a:extLst>
                </a:gridCol>
                <a:gridCol w="1404664">
                  <a:extLst>
                    <a:ext uri="{9D8B030D-6E8A-4147-A177-3AD203B41FA5}">
                      <a16:colId xmlns:a16="http://schemas.microsoft.com/office/drawing/2014/main" val="1117901892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2517667856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3621555982"/>
                    </a:ext>
                  </a:extLst>
                </a:gridCol>
                <a:gridCol w="1717065">
                  <a:extLst>
                    <a:ext uri="{9D8B030D-6E8A-4147-A177-3AD203B41FA5}">
                      <a16:colId xmlns:a16="http://schemas.microsoft.com/office/drawing/2014/main" val="1813263663"/>
                    </a:ext>
                  </a:extLst>
                </a:gridCol>
                <a:gridCol w="200667">
                  <a:extLst>
                    <a:ext uri="{9D8B030D-6E8A-4147-A177-3AD203B41FA5}">
                      <a16:colId xmlns:a16="http://schemas.microsoft.com/office/drawing/2014/main" val="3468101524"/>
                    </a:ext>
                  </a:extLst>
                </a:gridCol>
              </a:tblGrid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Schlauchbrücke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3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Besen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Werkzeugkasten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138623483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Beladungssatz für Waldbrand</a:t>
                      </a:r>
                      <a:endParaRPr lang="de-DE" sz="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Standrohr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Mistgabel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293956469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Steckleiter, 4-teilig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Stützkrümmer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Spaten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699885956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Tragkraftspritze PFPN 10-2000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Systemtrenner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3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Stechschaufel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Funkgerät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124499597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Preßluftatmer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Unterflur- und Überflur Hydrantenschlüssel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Abschleppstange mit Zugöse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Handmegaphon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2304773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Schaummittelbehälter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Verteiler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3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Absperrstangen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Feuerwehrleine weiß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2329897164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Schaumrohr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Wärmebildkamera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Bolzenschneider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Mehrzweckleine rot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155830789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Zumischer Schaum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Brechstange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Einsatzleuchte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200865418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B-Schlauch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30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Bügelsäge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Bergungsseil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5911227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C-Schlauch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Stromerzeuger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Krankenhausdecke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Mulde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73540038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Schlauchtragekorb 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Kabeltrommel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Krankentrage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Verbandkasten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1818707264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Schlauchtragekorb C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Tauchpumpe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Spalthammer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Faltbehälter für Löschwasser</a:t>
                      </a:r>
                      <a:endParaRPr lang="de-DE" sz="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30097324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B-Strahlrohr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Werkzeugkasten Türöffnung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Tragetuch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Sandblech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109491595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C-Strahlrohr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Motersäge mit Schnittschutzausrüstung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Verkehrsleitkegel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252033598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Feuerlöscher ABC und Kohlendioxid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Anhaltestab,rot leuchtend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Verkehrsunfallkasten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2021034818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Einreißhaken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Fäll- und Spaltkeil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Verkehrswarngerät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361758539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Fluchthauben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Flutlichtstrahler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Warndreieck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323476640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Kupplungsschlüssel ABC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Ölbindemittel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Warnleuchte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1062661486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Saugkorb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Axt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Warnweste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9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150223391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Saugschlauch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Feuerwehraxt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Wathose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3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43" marR="6843" marT="6843" marB="0" anchor="ctr"/>
                </a:tc>
                <a:extLst>
                  <a:ext uri="{0D108BD9-81ED-4DB2-BD59-A6C34878D82A}">
                    <a16:rowId xmlns:a16="http://schemas.microsoft.com/office/drawing/2014/main" val="204275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910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971600" y="2421634"/>
            <a:ext cx="64807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C00000"/>
                </a:solidFill>
                <a:latin typeface="+mn-lt"/>
              </a:rPr>
              <a:t>Beladungssatz Waldbrand </a:t>
            </a:r>
            <a:r>
              <a:rPr lang="de-DE" sz="1100" dirty="0">
                <a:solidFill>
                  <a:srgbClr val="C00000"/>
                </a:solidFill>
                <a:latin typeface="Arial" panose="020B0604020202020204" pitchFamily="34" charset="0"/>
              </a:rPr>
              <a:t>Waldbrand, bestehend aus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5 Druckschläuche D 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2 Übergangsstücke C-D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2 Hohlstrahlrohre mit Festkupplung D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1 Verteiler C-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DCD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1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Wiedehopfhacke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, mit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Schneidenschutz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2 Feuerpatschen mit Stiel, 2,4 m lang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2 Löschrucksäcke mit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Befülleinrichtung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(Inhalt ca. 20 l Wasser)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10 Partikelfiltrierende Halbmasken; EN </a:t>
            </a:r>
          </a:p>
          <a:p>
            <a:b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100" dirty="0">
                <a:solidFill>
                  <a:srgbClr val="000000"/>
                </a:solidFill>
                <a:latin typeface="Segoe MDL2 Assets" panose="050A0102010101010101" pitchFamily="18" charset="0"/>
              </a:rPr>
              <a:t>·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3 Schutzbrillen; EN 166, dicht am Auge schließend, tragbar in Kombination mit dem</a:t>
            </a:r>
          </a:p>
          <a:p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         Feuerwehrhelm, auch für Brillenträger geeignet</a:t>
            </a:r>
            <a:r>
              <a:rPr lang="de-DE" sz="1100" dirty="0"/>
              <a:t> </a:t>
            </a:r>
            <a:endParaRPr lang="de-DE" sz="1100" b="1" u="sng" dirty="0">
              <a:latin typeface="+mn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Beladungssatz Waldbrand</a:t>
            </a:r>
            <a:endParaRPr lang="de-DE" sz="18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4937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Beladungssatz Waldbrand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4338" name="Picture 2" descr="Vorbereitung auf Vegatationsbrände - Feuerwehr der Stadt Großalmerode">
            <a:extLst>
              <a:ext uri="{FF2B5EF4-FFF2-40B4-BE49-F238E27FC236}">
                <a16:creationId xmlns:a16="http://schemas.microsoft.com/office/drawing/2014/main" id="{37464DBA-1B06-43F5-B256-2EE2CBFA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83745"/>
            <a:ext cx="4693642" cy="542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99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Hilfeleistungs-Löschgruppenfahrzeug HLF 10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212423"/>
            <a:ext cx="36346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Schnelle Wasserabgabe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Erweiterte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10-1000</a:t>
            </a:r>
          </a:p>
          <a:p>
            <a:r>
              <a:rPr lang="de-DE" sz="1200" dirty="0"/>
              <a:t>    (1.000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3-teilige Schiebleiter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Erweiterte Ausstattung zur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Sprungrettungsgerät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Tragbarer Stromerzeuger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Gruppe 1/8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1000 l</a:t>
            </a:r>
          </a:p>
          <a:p>
            <a:endParaRPr lang="de-DE" sz="1200" dirty="0"/>
          </a:p>
          <a:p>
            <a:r>
              <a:rPr lang="de-DE" sz="1000" b="1" dirty="0"/>
              <a:t>Funkrufname: 42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2050" name="Picture 2" descr="Hilfeleistungslöschgruppenfahrzeug (HLF 10) - Freiwillige Feuerwehr der  Stadt Rheinbach">
            <a:extLst>
              <a:ext uri="{FF2B5EF4-FFF2-40B4-BE49-F238E27FC236}">
                <a16:creationId xmlns:a16="http://schemas.microsoft.com/office/drawing/2014/main" id="{FD0BB7D5-BFCC-4117-84DE-554C11685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22" y="1327180"/>
            <a:ext cx="5483332" cy="26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68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Hilfeleistungs-Löschgruppenfahrzeug HLF 10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34622E8-76A8-4A91-87D8-038A00D7C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068562"/>
              </p:ext>
            </p:extLst>
          </p:nvPr>
        </p:nvGraphicFramePr>
        <p:xfrm>
          <a:off x="457200" y="1412776"/>
          <a:ext cx="8229601" cy="522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9009">
                  <a:extLst>
                    <a:ext uri="{9D8B030D-6E8A-4147-A177-3AD203B41FA5}">
                      <a16:colId xmlns:a16="http://schemas.microsoft.com/office/drawing/2014/main" val="2129652839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3152802124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1634978106"/>
                    </a:ext>
                  </a:extLst>
                </a:gridCol>
                <a:gridCol w="1868201">
                  <a:extLst>
                    <a:ext uri="{9D8B030D-6E8A-4147-A177-3AD203B41FA5}">
                      <a16:colId xmlns:a16="http://schemas.microsoft.com/office/drawing/2014/main" val="603469998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2367803400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1879984729"/>
                    </a:ext>
                  </a:extLst>
                </a:gridCol>
                <a:gridCol w="1264928">
                  <a:extLst>
                    <a:ext uri="{9D8B030D-6E8A-4147-A177-3AD203B41FA5}">
                      <a16:colId xmlns:a16="http://schemas.microsoft.com/office/drawing/2014/main" val="3684810361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1887392259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3530237104"/>
                    </a:ext>
                  </a:extLst>
                </a:gridCol>
                <a:gridCol w="1965503">
                  <a:extLst>
                    <a:ext uri="{9D8B030D-6E8A-4147-A177-3AD203B41FA5}">
                      <a16:colId xmlns:a16="http://schemas.microsoft.com/office/drawing/2014/main" val="718542402"/>
                    </a:ext>
                  </a:extLst>
                </a:gridCol>
                <a:gridCol w="190280">
                  <a:extLst>
                    <a:ext uri="{9D8B030D-6E8A-4147-A177-3AD203B41FA5}">
                      <a16:colId xmlns:a16="http://schemas.microsoft.com/office/drawing/2014/main" val="582137744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Unterflur- und Überflur Hydrantenschlüssel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Mistgabel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Material zum Abdecken von Schnittkanten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81634058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Steckleiter, 4-teilig und Schiebleiter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Verteiler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Spaten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Rettungszylinder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390784777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Preßluftatmer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Wärmebildkamera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Stechschaufel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Schwelleraufsatz für Rettungszylinder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183415478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Schaummittelbehälter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6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Bolzenschneider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Unterbaumaterial für Fahrzeuge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60802436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Schaumrohr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Brechstange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Bereitstellungsplane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374596813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Zumischer Schaum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Stromerzeuger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Bügelsäge und Säbelsäge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Beladesatz Grobreinigung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46214508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B-Schlauch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Kabeltrommel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Krankenhausdecke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Absaugvorrichtung für Kraftstoff mit Behälter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6728273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C-Schlauch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Tauchpumpe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Spalthammer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Kanthölzer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195522744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Schlauchtragekorb C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Werkzeugkasten Türöffnung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Tragetuch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Werkzeugkasten Elektro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166596124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B-Strahlrohr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Motersäge mit Schnittschutzausrüstung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Verkehrsleitkegel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166754257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C-Strahlrohr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Anhaltestab,rot leuchtend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Verkehrsunfallkasten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9159376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Feuerlöscher ABC und Kohlendioxid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Flutlichtstrahler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Verkehrswarngerät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Funkgerät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4247851589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Einreißhaken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Ölbindemittel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Warndreieck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Feuerwehrleine weiß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387169839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Fluchthauben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Rettungsbrett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Warnleuchte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Mehrzweckleine rot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39483459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Kupplungsschlüssel ABC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Axt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Warnweste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9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Einsatzleuchte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961056067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Rettungsausrüstung für Sicherheitstrupp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Feuerwehraxt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Werkzeugkasten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Mulde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173906956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Saugkorb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Besen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Verbandkasten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107465168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Saugschlauch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Mistgabel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Erweiterte THL: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7418893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Schlauchbrücke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Spaten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Hebekissensystem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3049575055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Standrohr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Stechschaufel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Motorpumpe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58128575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Stützkrümmer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Bolzenschneider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Schneidgerät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3533406646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Systemtrenner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Brechstange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Spreizer</a:t>
                      </a:r>
                      <a:endParaRPr lang="de-DE" sz="7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4158918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290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Motorpumpe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876997-DD03-47E8-B58C-C849692B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34" y="1556792"/>
            <a:ext cx="5298238" cy="46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3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Schneidgerät</a:t>
            </a:r>
            <a:endParaRPr lang="de-DE" sz="1800" b="1" u="sng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291383-0316-4F1C-8F6F-2E576605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6508">
            <a:off x="951073" y="2674259"/>
            <a:ext cx="7620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Tragkraftspritzenanhänger   TSA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3505651"/>
            <a:ext cx="3634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Techn. Hilfeleistung kleinsten Umfangs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rgbClr val="00B050"/>
                </a:solidFill>
              </a:rPr>
              <a:t>Ausstattung für eine Gruppe 1/8: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Tragkraftspritze PFPN 10-1000 </a:t>
            </a:r>
          </a:p>
          <a:p>
            <a:r>
              <a:rPr lang="de-DE" sz="1200" dirty="0"/>
              <a:t>    (1.000 l/min bei 10 bar)</a:t>
            </a:r>
          </a:p>
        </p:txBody>
      </p:sp>
      <p:pic>
        <p:nvPicPr>
          <p:cNvPr id="1032" name="Picture 8" descr="Einachs-Tragkraftspritzenanhänger TSA - Trautwein Fahrzeugbau GmbH in 87734  Benningen">
            <a:extLst>
              <a:ext uri="{FF2B5EF4-FFF2-40B4-BE49-F238E27FC236}">
                <a16:creationId xmlns:a16="http://schemas.microsoft.com/office/drawing/2014/main" id="{F0B1F258-8A98-4AAE-A0CF-B8957611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24" y="1323179"/>
            <a:ext cx="3239794" cy="1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agkraftspritzenanhänger (TSA) | Feuerwehr Gehrden">
            <a:extLst>
              <a:ext uri="{FF2B5EF4-FFF2-40B4-BE49-F238E27FC236}">
                <a16:creationId xmlns:a16="http://schemas.microsoft.com/office/drawing/2014/main" id="{7EE8F8B2-36B8-4B24-B32D-EC5DE13B7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2" y="1323178"/>
            <a:ext cx="2915816" cy="18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3501008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keine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nein</a:t>
            </a:r>
          </a:p>
          <a:p>
            <a:endParaRPr lang="de-DE" sz="1200" dirty="0"/>
          </a:p>
          <a:p>
            <a:r>
              <a:rPr lang="de-DE" sz="1000" b="1" dirty="0"/>
              <a:t>Funkrufname: 45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4307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Spreizer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797EDD-B664-4F30-B4D2-F036E00D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168" y="1700808"/>
            <a:ext cx="6732240" cy="44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4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Rettungszylinder mit </a:t>
            </a:r>
            <a:r>
              <a:rPr lang="de-DE" sz="1800" b="1" u="sng" dirty="0" err="1">
                <a:solidFill>
                  <a:srgbClr val="E3001A"/>
                </a:solidFill>
                <a:latin typeface="+mn-lt"/>
              </a:rPr>
              <a:t>Schwelleraufsatz</a:t>
            </a:r>
            <a:endParaRPr lang="de-DE" sz="1800" b="1" u="sng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D21D14-2B36-4CBF-B12A-F5938F310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96752"/>
            <a:ext cx="3672408" cy="27562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E35CE1-93A3-49C8-BB0B-21021D528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853" y="1464721"/>
            <a:ext cx="2876702" cy="21575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D9D371-B94E-45A6-BC6E-74EA35DF5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7" y="3622248"/>
            <a:ext cx="4238711" cy="317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01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Bereitstellungsplane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6386" name="Picture 2" descr="Technische Hilfeleistung | Freiwillige Feuerwehr Gyhum">
            <a:extLst>
              <a:ext uri="{FF2B5EF4-FFF2-40B4-BE49-F238E27FC236}">
                <a16:creationId xmlns:a16="http://schemas.microsoft.com/office/drawing/2014/main" id="{3D7604D1-F9ED-4F1D-8C2F-4815D3D7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80" y="1340768"/>
            <a:ext cx="7265640" cy="52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634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Hebekissensystem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C3E805B-5223-4982-8FDE-ACADF136D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0" y="1628800"/>
            <a:ext cx="4108948" cy="3081712"/>
          </a:xfrm>
          <a:prstGeom prst="rect">
            <a:avLst/>
          </a:prstGeom>
        </p:spPr>
      </p:pic>
      <p:pic>
        <p:nvPicPr>
          <p:cNvPr id="17410" name="Picture 2" descr="Spezialtechnik | Feuerwehr Heilbad Heiligenstadt">
            <a:extLst>
              <a:ext uri="{FF2B5EF4-FFF2-40B4-BE49-F238E27FC236}">
                <a16:creationId xmlns:a16="http://schemas.microsoft.com/office/drawing/2014/main" id="{0A0998A6-0C07-4FF2-AF55-0C7A9A578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92" y="1628800"/>
            <a:ext cx="4612296" cy="30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09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Absaugvorrichtung für Kraftstoffe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DC733A-735F-4E76-83D5-E3C01A84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988840"/>
            <a:ext cx="4128120" cy="41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8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Hilfeleistungs-Löschgruppenfahrzeug HLF 20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640989"/>
            <a:ext cx="3634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Wasserförderung</a:t>
            </a:r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Erweiterte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 Gruppe 1/8: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10-2000</a:t>
            </a:r>
          </a:p>
          <a:p>
            <a:r>
              <a:rPr lang="de-DE" sz="1200" dirty="0"/>
              <a:t>    (2.000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>
                <a:solidFill>
                  <a:srgbClr val="00B050"/>
                </a:solidFill>
              </a:rPr>
              <a:t>4 Pressluftatmer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4-teilige Steckleiter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3-teilige Schiebleiter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Sprungrettungsgerät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Tragbarer Stromerzeuger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Heckseitig fahrbare Haspel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Gruppe 1/8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1600 l</a:t>
            </a:r>
          </a:p>
          <a:p>
            <a:endParaRPr lang="de-DE" sz="1200" dirty="0"/>
          </a:p>
          <a:p>
            <a:r>
              <a:rPr lang="de-DE" sz="1000" b="1" dirty="0"/>
              <a:t>Funkrufname: 40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3074" name="Picture 2" descr="HLF20 - Feuerwehr Liederbach e. V.">
            <a:extLst>
              <a:ext uri="{FF2B5EF4-FFF2-40B4-BE49-F238E27FC236}">
                <a16:creationId xmlns:a16="http://schemas.microsoft.com/office/drawing/2014/main" id="{B2BB5675-CA8F-4099-9D59-5AB20CAD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18" y="1228634"/>
            <a:ext cx="5318276" cy="29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712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Hilfeleistungs-Löschgruppenfahrzeug HLF 20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07F1E9C-8ACE-4577-A4CE-C13376570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39890"/>
              </p:ext>
            </p:extLst>
          </p:nvPr>
        </p:nvGraphicFramePr>
        <p:xfrm>
          <a:off x="457200" y="1340768"/>
          <a:ext cx="8229603" cy="5328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2090">
                  <a:extLst>
                    <a:ext uri="{9D8B030D-6E8A-4147-A177-3AD203B41FA5}">
                      <a16:colId xmlns:a16="http://schemas.microsoft.com/office/drawing/2014/main" val="1861748926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3250213823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978770283"/>
                    </a:ext>
                  </a:extLst>
                </a:gridCol>
                <a:gridCol w="1710559">
                  <a:extLst>
                    <a:ext uri="{9D8B030D-6E8A-4147-A177-3AD203B41FA5}">
                      <a16:colId xmlns:a16="http://schemas.microsoft.com/office/drawing/2014/main" val="1957537492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3793490438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3402196687"/>
                    </a:ext>
                  </a:extLst>
                </a:gridCol>
                <a:gridCol w="1686910">
                  <a:extLst>
                    <a:ext uri="{9D8B030D-6E8A-4147-A177-3AD203B41FA5}">
                      <a16:colId xmlns:a16="http://schemas.microsoft.com/office/drawing/2014/main" val="1025226746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380692203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1759807338"/>
                    </a:ext>
                  </a:extLst>
                </a:gridCol>
                <a:gridCol w="1876097">
                  <a:extLst>
                    <a:ext uri="{9D8B030D-6E8A-4147-A177-3AD203B41FA5}">
                      <a16:colId xmlns:a16="http://schemas.microsoft.com/office/drawing/2014/main" val="60764614"/>
                    </a:ext>
                  </a:extLst>
                </a:gridCol>
                <a:gridCol w="173421">
                  <a:extLst>
                    <a:ext uri="{9D8B030D-6E8A-4147-A177-3AD203B41FA5}">
                      <a16:colId xmlns:a16="http://schemas.microsoft.com/office/drawing/2014/main" val="2205141824"/>
                    </a:ext>
                  </a:extLst>
                </a:gridCol>
              </a:tblGrid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Standrohr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Brechstange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Sprungpolster SP 16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2394159477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Schiebleiter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Stützkrümmer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Bügelsäge und Säbelsäge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Chemikalienschutzanzug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498181951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Steckleiter, 4-teilig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Systemtrenner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Krankenhausdecke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Bereitstellungsplane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965433127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Fahrbare Schlauchhaspel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Unterflur- und Überflur Hydrantenschlüssel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Sandschaufel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Beladesatz Grobreinigung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369151083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Preßluftatmer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Verteiler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Spalthammer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Absaugvorrichtung für Kraftstoff mit Behälter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165861574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Schaummittelbehälter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6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Wärmebildkamera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Tragetuch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Kanthölzer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376489974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Schaumrohr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Verkehrsleitkegel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Werkzeugkasten Elektro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147277076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Zumischer Schaum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Verkehrsunfallkasten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174778566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Lüfter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Stromerzeuger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Verkehrswarngerät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201201623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B-Schlauch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Kabeltrommel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Warndreieck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Funkgerät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2707391100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C-Schlauch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Tauchpumpe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Warnleuchte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Feuerwehrleine weiß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419253449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Schlauchtragekorb C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Werkzeugkasten Türöffnung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Warnweste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9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Mehrzweckleine rot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1333604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B-Strahlrohr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Motersäge mit Schnittschutzausrüstung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Werkzeugkasten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Einsatzleuchte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407085625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C-Strahlrohr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Anhaltestab,rot leuchtend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Einsatzleuchte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006918551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Feuerlöscher ABC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Flutlichtstrahler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Erweiterte THL: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Mulde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66168125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Feuerlöscher Kohlendioxid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Ölbindemittel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Hebekissensystem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Verbandkasten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2791516711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Einreißhaken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Rettungsbrett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Motorpumpe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Spaltkeil aus Aluminium, Kunststoff oder Holz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812687872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Fluchthauben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Axt und Feuerwehraxt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Schneidgerät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374504116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Kupplungsschlüssel ABC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Besen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Spreizer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4059903247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Rettungsausrüstung für Sicherheitstrupp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Mistgabel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Material zum Abdecken von Schnittkanten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2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254319367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Saugkorb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Spaten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Rettungszylinder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3192957655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Saugschlauch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4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Stechschaufel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Schwelleraufsatz für Rettungszylinder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2593443909"/>
                  </a:ext>
                </a:extLst>
              </a:tr>
              <a:tr h="2316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Schlauchbrücke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Bolzenschneider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Unterbaumaterial für Fahrzeuge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12" marR="5912" marT="5912" marB="0" anchor="ctr"/>
                </a:tc>
                <a:extLst>
                  <a:ext uri="{0D108BD9-81ED-4DB2-BD59-A6C34878D82A}">
                    <a16:rowId xmlns:a16="http://schemas.microsoft.com/office/drawing/2014/main" val="1543471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491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Tanklöschfahrzeug TLF 2000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2050970"/>
            <a:ext cx="3634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Löschwassertransport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Schnelle Wasserabgabe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Einfache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einen Trupp 1/2: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10-1000</a:t>
            </a:r>
          </a:p>
          <a:p>
            <a:r>
              <a:rPr lang="de-DE" sz="1200" dirty="0"/>
              <a:t>    (1.000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2 Pressluftatmer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Trupp 1/2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2000 l</a:t>
            </a:r>
          </a:p>
          <a:p>
            <a:endParaRPr lang="de-DE" sz="1200" dirty="0"/>
          </a:p>
          <a:p>
            <a:r>
              <a:rPr lang="de-DE" sz="1000" b="1" dirty="0"/>
              <a:t>Funkrufname: 22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3" name="Picture 2" descr="Ziegler TLF 2000 an die FF Rethern — ZIEGLER Feuerwehrfahrzeuge">
            <a:extLst>
              <a:ext uri="{FF2B5EF4-FFF2-40B4-BE49-F238E27FC236}">
                <a16:creationId xmlns:a16="http://schemas.microsoft.com/office/drawing/2014/main" id="{F626E33B-A59D-42A5-9E67-B4DEE2B7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91" y="1258630"/>
            <a:ext cx="4874465" cy="32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44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Tanklöschfahrzeug TLF 2000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B646D33-91F3-43AA-A0AE-FCAED78E5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086292"/>
              </p:ext>
            </p:extLst>
          </p:nvPr>
        </p:nvGraphicFramePr>
        <p:xfrm>
          <a:off x="457200" y="1520824"/>
          <a:ext cx="8229600" cy="4644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7059">
                  <a:extLst>
                    <a:ext uri="{9D8B030D-6E8A-4147-A177-3AD203B41FA5}">
                      <a16:colId xmlns:a16="http://schemas.microsoft.com/office/drawing/2014/main" val="1337562910"/>
                    </a:ext>
                  </a:extLst>
                </a:gridCol>
                <a:gridCol w="271339">
                  <a:extLst>
                    <a:ext uri="{9D8B030D-6E8A-4147-A177-3AD203B41FA5}">
                      <a16:colId xmlns:a16="http://schemas.microsoft.com/office/drawing/2014/main" val="1119880995"/>
                    </a:ext>
                  </a:extLst>
                </a:gridCol>
                <a:gridCol w="271339">
                  <a:extLst>
                    <a:ext uri="{9D8B030D-6E8A-4147-A177-3AD203B41FA5}">
                      <a16:colId xmlns:a16="http://schemas.microsoft.com/office/drawing/2014/main" val="4193008025"/>
                    </a:ext>
                  </a:extLst>
                </a:gridCol>
                <a:gridCol w="2617809">
                  <a:extLst>
                    <a:ext uri="{9D8B030D-6E8A-4147-A177-3AD203B41FA5}">
                      <a16:colId xmlns:a16="http://schemas.microsoft.com/office/drawing/2014/main" val="1977615058"/>
                    </a:ext>
                  </a:extLst>
                </a:gridCol>
                <a:gridCol w="271339">
                  <a:extLst>
                    <a:ext uri="{9D8B030D-6E8A-4147-A177-3AD203B41FA5}">
                      <a16:colId xmlns:a16="http://schemas.microsoft.com/office/drawing/2014/main" val="2777961240"/>
                    </a:ext>
                  </a:extLst>
                </a:gridCol>
                <a:gridCol w="271339">
                  <a:extLst>
                    <a:ext uri="{9D8B030D-6E8A-4147-A177-3AD203B41FA5}">
                      <a16:colId xmlns:a16="http://schemas.microsoft.com/office/drawing/2014/main" val="3654440283"/>
                    </a:ext>
                  </a:extLst>
                </a:gridCol>
                <a:gridCol w="1628037">
                  <a:extLst>
                    <a:ext uri="{9D8B030D-6E8A-4147-A177-3AD203B41FA5}">
                      <a16:colId xmlns:a16="http://schemas.microsoft.com/office/drawing/2014/main" val="3851047949"/>
                    </a:ext>
                  </a:extLst>
                </a:gridCol>
                <a:gridCol w="271339">
                  <a:extLst>
                    <a:ext uri="{9D8B030D-6E8A-4147-A177-3AD203B41FA5}">
                      <a16:colId xmlns:a16="http://schemas.microsoft.com/office/drawing/2014/main" val="647562509"/>
                    </a:ext>
                  </a:extLst>
                </a:gridCol>
              </a:tblGrid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2584943145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Preßluftatmer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Motersäge mit Schnittschutzausrüstung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Warnweste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2478656866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Anhaltestab,rot leuchtend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Werkzeugkasten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165219594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C-Schlauch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Fäll- und Spaltkeil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2854287310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B-Strahlrohr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Axt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1522332671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C-Strahlrohr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Besen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Funkgerät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1371547703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Feuerlöscher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Mistgabel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Feuerwehrleine weiß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2090640261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Feuerpatsche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Spaten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Mehrzweckleine rot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1358020432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Kupplungsschlüssel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Stechschaufel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Einsatzleuchte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762273801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Standrohr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Bolzenschneider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Verbandkasten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777229258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Stützkrümmer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Brechstange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2933345136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Systemtrenner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Bügelsäge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459269088"/>
                  </a:ext>
                </a:extLst>
              </a:tr>
              <a:tr h="41927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Unterflur- und Überflur Hydrantenschlüssel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Spalthammer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1518477475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Verteiler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Verkehrsleitkegel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1792420648"/>
                  </a:ext>
                </a:extLst>
              </a:tr>
              <a:tr h="3018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Wärmebildkamera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Warndreieck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extLst>
                  <a:ext uri="{0D108BD9-81ED-4DB2-BD59-A6C34878D82A}">
                    <a16:rowId xmlns:a16="http://schemas.microsoft.com/office/drawing/2014/main" val="2608245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387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5361EA-40DA-44A1-A947-EB373A9AF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163524"/>
            <a:ext cx="5184576" cy="345381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Tanklöschfahrzeug TLF 3000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2050970"/>
            <a:ext cx="3634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Löschwassertransport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Schnelle Wasserabgabe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Einfache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einen Trupp 1/2: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10-2000</a:t>
            </a:r>
          </a:p>
          <a:p>
            <a:r>
              <a:rPr lang="de-DE" sz="1200" dirty="0"/>
              <a:t>    (2.000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2 Pressluftatmer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Trupp 1/2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3000 l</a:t>
            </a:r>
          </a:p>
          <a:p>
            <a:endParaRPr lang="de-DE" sz="1200" dirty="0"/>
          </a:p>
          <a:p>
            <a:r>
              <a:rPr lang="de-DE" sz="1000" b="1" dirty="0"/>
              <a:t>Funkrufname: 21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782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Tragkraftspritzenanhänger   TSA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1C9D9BD-E9A1-4B2E-A914-D30B41B6E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447009"/>
              </p:ext>
            </p:extLst>
          </p:nvPr>
        </p:nvGraphicFramePr>
        <p:xfrm>
          <a:off x="457200" y="1387474"/>
          <a:ext cx="8229599" cy="4959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5618">
                  <a:extLst>
                    <a:ext uri="{9D8B030D-6E8A-4147-A177-3AD203B41FA5}">
                      <a16:colId xmlns:a16="http://schemas.microsoft.com/office/drawing/2014/main" val="4189915287"/>
                    </a:ext>
                  </a:extLst>
                </a:gridCol>
                <a:gridCol w="279292">
                  <a:extLst>
                    <a:ext uri="{9D8B030D-6E8A-4147-A177-3AD203B41FA5}">
                      <a16:colId xmlns:a16="http://schemas.microsoft.com/office/drawing/2014/main" val="3902533013"/>
                    </a:ext>
                  </a:extLst>
                </a:gridCol>
                <a:gridCol w="279292">
                  <a:extLst>
                    <a:ext uri="{9D8B030D-6E8A-4147-A177-3AD203B41FA5}">
                      <a16:colId xmlns:a16="http://schemas.microsoft.com/office/drawing/2014/main" val="523399316"/>
                    </a:ext>
                  </a:extLst>
                </a:gridCol>
                <a:gridCol w="1294900">
                  <a:extLst>
                    <a:ext uri="{9D8B030D-6E8A-4147-A177-3AD203B41FA5}">
                      <a16:colId xmlns:a16="http://schemas.microsoft.com/office/drawing/2014/main" val="2044107170"/>
                    </a:ext>
                  </a:extLst>
                </a:gridCol>
                <a:gridCol w="279292">
                  <a:extLst>
                    <a:ext uri="{9D8B030D-6E8A-4147-A177-3AD203B41FA5}">
                      <a16:colId xmlns:a16="http://schemas.microsoft.com/office/drawing/2014/main" val="3464841696"/>
                    </a:ext>
                  </a:extLst>
                </a:gridCol>
                <a:gridCol w="279292">
                  <a:extLst>
                    <a:ext uri="{9D8B030D-6E8A-4147-A177-3AD203B41FA5}">
                      <a16:colId xmlns:a16="http://schemas.microsoft.com/office/drawing/2014/main" val="4144949210"/>
                    </a:ext>
                  </a:extLst>
                </a:gridCol>
                <a:gridCol w="2732621">
                  <a:extLst>
                    <a:ext uri="{9D8B030D-6E8A-4147-A177-3AD203B41FA5}">
                      <a16:colId xmlns:a16="http://schemas.microsoft.com/office/drawing/2014/main" val="2401449058"/>
                    </a:ext>
                  </a:extLst>
                </a:gridCol>
                <a:gridCol w="279292">
                  <a:extLst>
                    <a:ext uri="{9D8B030D-6E8A-4147-A177-3AD203B41FA5}">
                      <a16:colId xmlns:a16="http://schemas.microsoft.com/office/drawing/2014/main" val="937804583"/>
                    </a:ext>
                  </a:extLst>
                </a:gridCol>
              </a:tblGrid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728699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Tragkraftspritze PFPN 10-1000</a:t>
                      </a: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Axt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Funkgerät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8040754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Besen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Feuerwehrleine weiß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6595319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C-Schlauch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Stechschaufel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Mehrzweckleine rot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4950563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Schlauchtragekorb C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Bolzenschneider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Einsatzleuchte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8403357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B-Strahlrohr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Brechstange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Notfalltasche zur erweiterten Ersten Hilfe</a:t>
                      </a:r>
                      <a:endParaRPr lang="de-DE" sz="11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7737544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C-Strahlrohr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Spalthammer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Verbandkasten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2105390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Feuerlöscher ABC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Warndreieck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6525076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Kupplungsschlüssel ABC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Warnleuchte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1819634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Saugkorb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Warnweste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4750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Saugschlauch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5196981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Standrohr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4009640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Stützkrümmer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6579789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Systemtrenner</a:t>
                      </a:r>
                      <a:endParaRPr lang="de-DE" sz="11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8349817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Unterflur- und Überflur Hydrantenschlüssel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5613763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>
                          <a:effectLst/>
                        </a:rPr>
                        <a:t>Verteiler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987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89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Tanklöschfahrzeug TLF 3000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D0BE869-FAF3-4744-A1D3-68A59FF77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71508"/>
              </p:ext>
            </p:extLst>
          </p:nvPr>
        </p:nvGraphicFramePr>
        <p:xfrm>
          <a:off x="457200" y="1484784"/>
          <a:ext cx="8229602" cy="511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0521">
                  <a:extLst>
                    <a:ext uri="{9D8B030D-6E8A-4147-A177-3AD203B41FA5}">
                      <a16:colId xmlns:a16="http://schemas.microsoft.com/office/drawing/2014/main" val="548229350"/>
                    </a:ext>
                  </a:extLst>
                </a:gridCol>
                <a:gridCol w="270226">
                  <a:extLst>
                    <a:ext uri="{9D8B030D-6E8A-4147-A177-3AD203B41FA5}">
                      <a16:colId xmlns:a16="http://schemas.microsoft.com/office/drawing/2014/main" val="3676001998"/>
                    </a:ext>
                  </a:extLst>
                </a:gridCol>
                <a:gridCol w="270226">
                  <a:extLst>
                    <a:ext uri="{9D8B030D-6E8A-4147-A177-3AD203B41FA5}">
                      <a16:colId xmlns:a16="http://schemas.microsoft.com/office/drawing/2014/main" val="2065230519"/>
                    </a:ext>
                  </a:extLst>
                </a:gridCol>
                <a:gridCol w="2616276">
                  <a:extLst>
                    <a:ext uri="{9D8B030D-6E8A-4147-A177-3AD203B41FA5}">
                      <a16:colId xmlns:a16="http://schemas.microsoft.com/office/drawing/2014/main" val="3374008548"/>
                    </a:ext>
                  </a:extLst>
                </a:gridCol>
                <a:gridCol w="270226">
                  <a:extLst>
                    <a:ext uri="{9D8B030D-6E8A-4147-A177-3AD203B41FA5}">
                      <a16:colId xmlns:a16="http://schemas.microsoft.com/office/drawing/2014/main" val="1874934631"/>
                    </a:ext>
                  </a:extLst>
                </a:gridCol>
                <a:gridCol w="270226">
                  <a:extLst>
                    <a:ext uri="{9D8B030D-6E8A-4147-A177-3AD203B41FA5}">
                      <a16:colId xmlns:a16="http://schemas.microsoft.com/office/drawing/2014/main" val="4186192641"/>
                    </a:ext>
                  </a:extLst>
                </a:gridCol>
                <a:gridCol w="1461675">
                  <a:extLst>
                    <a:ext uri="{9D8B030D-6E8A-4147-A177-3AD203B41FA5}">
                      <a16:colId xmlns:a16="http://schemas.microsoft.com/office/drawing/2014/main" val="2152987778"/>
                    </a:ext>
                  </a:extLst>
                </a:gridCol>
                <a:gridCol w="270226">
                  <a:extLst>
                    <a:ext uri="{9D8B030D-6E8A-4147-A177-3AD203B41FA5}">
                      <a16:colId xmlns:a16="http://schemas.microsoft.com/office/drawing/2014/main" val="283006912"/>
                    </a:ext>
                  </a:extLst>
                </a:gridCol>
              </a:tblGrid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4250857033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Preßluftatmer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Motersäge mit Schnittschutzausrüstung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Funkgerät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1670901063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Schaumrohr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Anhaltestab,rot leuchtend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Feuerwehrleine weiß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1554051733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Zumischer Schaum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Fäll- und Spaltkeil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Mehrzweckleine rot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1158881408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Axt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Einsatzleuchte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2990959691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C-Schlauch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Besen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Verbandkasten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776841497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B-Strahlrohr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Mistgabel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3394199076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C-Strahlrohr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Spaten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429736865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Feuerlöscher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Stechschaufel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1426702194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Feuerpatsche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Bolzenschneider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2606955846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Kupplungsschlüssel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Brechstange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2017232765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Standrohr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Bügelsäge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76392916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Stützkrümmer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Spalthammer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4041235494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Systemtrenner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Verkehrsleitkegel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3296114160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Unterflur- und Überflur Hydrantenschlüssel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Warndreieck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3078973202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Verteiler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3500981519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Wärmebildkamera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Warnweste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4059075952"/>
                  </a:ext>
                </a:extLst>
              </a:tr>
              <a:tr h="284032"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Werkzeugkasten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2" marR="9212" marT="9212" marB="0" anchor="ctr"/>
                </a:tc>
                <a:extLst>
                  <a:ext uri="{0D108BD9-81ED-4DB2-BD59-A6C34878D82A}">
                    <a16:rowId xmlns:a16="http://schemas.microsoft.com/office/drawing/2014/main" val="3473013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82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Tanklöschfahrzeug TLF 4000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196752"/>
            <a:ext cx="36346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Brandbekämpfung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Löschwassertransport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Schnelle Wasserabgabe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Einfache techn. Hilfeleistung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Ausstattung für einen Trupp 1/2: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dirty="0"/>
              <a:t>Festeingebaute Pumpe FPN 10-2000</a:t>
            </a:r>
          </a:p>
          <a:p>
            <a:r>
              <a:rPr lang="de-DE" sz="1200" dirty="0"/>
              <a:t>    (2.000 l/min bei 10 bar)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Schaumausrüstung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Schaummittelbehälter 500 l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2 Pressluftatmer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Schnellangriffseinrichtung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rgbClr val="FF0000"/>
                </a:solidFill>
              </a:rPr>
              <a:t>Schaum-Wasserwerfer auf Dach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Trupp 1/2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ja, 4000 l</a:t>
            </a:r>
          </a:p>
          <a:p>
            <a:endParaRPr lang="de-DE" sz="1200" dirty="0"/>
          </a:p>
          <a:p>
            <a:r>
              <a:rPr lang="de-DE" sz="1000" b="1" dirty="0"/>
              <a:t>Funkrufname: 23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6146" name="Picture 2" descr="5 Besonderheiten des TLF 4000 der Feuerwehr Aschaffenburg">
            <a:extLst>
              <a:ext uri="{FF2B5EF4-FFF2-40B4-BE49-F238E27FC236}">
                <a16:creationId xmlns:a16="http://schemas.microsoft.com/office/drawing/2014/main" id="{E59966A8-4CF7-4FDE-9307-9FA2D451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3874"/>
            <a:ext cx="4608512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33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Tanklöschfahrzeug TLF 4000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2CCAF83-7715-4478-B2C9-92B14FBC8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708487"/>
              </p:ext>
            </p:extLst>
          </p:nvPr>
        </p:nvGraphicFramePr>
        <p:xfrm>
          <a:off x="457200" y="1484784"/>
          <a:ext cx="8229601" cy="5040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5002">
                  <a:extLst>
                    <a:ext uri="{9D8B030D-6E8A-4147-A177-3AD203B41FA5}">
                      <a16:colId xmlns:a16="http://schemas.microsoft.com/office/drawing/2014/main" val="1627288440"/>
                    </a:ext>
                  </a:extLst>
                </a:gridCol>
                <a:gridCol w="265374">
                  <a:extLst>
                    <a:ext uri="{9D8B030D-6E8A-4147-A177-3AD203B41FA5}">
                      <a16:colId xmlns:a16="http://schemas.microsoft.com/office/drawing/2014/main" val="340885567"/>
                    </a:ext>
                  </a:extLst>
                </a:gridCol>
                <a:gridCol w="265374">
                  <a:extLst>
                    <a:ext uri="{9D8B030D-6E8A-4147-A177-3AD203B41FA5}">
                      <a16:colId xmlns:a16="http://schemas.microsoft.com/office/drawing/2014/main" val="417181841"/>
                    </a:ext>
                  </a:extLst>
                </a:gridCol>
                <a:gridCol w="2557237">
                  <a:extLst>
                    <a:ext uri="{9D8B030D-6E8A-4147-A177-3AD203B41FA5}">
                      <a16:colId xmlns:a16="http://schemas.microsoft.com/office/drawing/2014/main" val="258794231"/>
                    </a:ext>
                  </a:extLst>
                </a:gridCol>
                <a:gridCol w="265374">
                  <a:extLst>
                    <a:ext uri="{9D8B030D-6E8A-4147-A177-3AD203B41FA5}">
                      <a16:colId xmlns:a16="http://schemas.microsoft.com/office/drawing/2014/main" val="1845740791"/>
                    </a:ext>
                  </a:extLst>
                </a:gridCol>
                <a:gridCol w="265374">
                  <a:extLst>
                    <a:ext uri="{9D8B030D-6E8A-4147-A177-3AD203B41FA5}">
                      <a16:colId xmlns:a16="http://schemas.microsoft.com/office/drawing/2014/main" val="1421323325"/>
                    </a:ext>
                  </a:extLst>
                </a:gridCol>
                <a:gridCol w="1640492">
                  <a:extLst>
                    <a:ext uri="{9D8B030D-6E8A-4147-A177-3AD203B41FA5}">
                      <a16:colId xmlns:a16="http://schemas.microsoft.com/office/drawing/2014/main" val="3468087123"/>
                    </a:ext>
                  </a:extLst>
                </a:gridCol>
                <a:gridCol w="265374">
                  <a:extLst>
                    <a:ext uri="{9D8B030D-6E8A-4147-A177-3AD203B41FA5}">
                      <a16:colId xmlns:a16="http://schemas.microsoft.com/office/drawing/2014/main" val="1986957772"/>
                    </a:ext>
                  </a:extLst>
                </a:gridCol>
              </a:tblGrid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10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1641707702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Preßluftatmer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Motersäge mit Schnittschutzausrüstung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Funkgerät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826408296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Schaumrohr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Anhaltestab,rot leuchtend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Feuerwehrleine weiß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167336080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Zumischer Schaum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Fäll- und Spaltkeil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Mehrzweckleine rot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3942121262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B-Schlauch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6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Axt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Einsatzleuchte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335191283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C-Schlauch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8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Besen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Verbandkasten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2198788589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B-Strahlrohr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Mistgabel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3543061089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C-Strahlrohr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Spaten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2821494225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Feuerlöscher ABC und Kohlendioxid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Stechschaufel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3530797004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Feuerpatsche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Bolzenschneider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951353468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Kupplungsschlüssel ABC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Brechstange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2368789829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Standrohr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Bügelsäge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4200731014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Stützkrümmer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Spalthammer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1097152600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Systemtrenner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Verkehrsleitkegel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2857257260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Unterflur- und Überflur Hydrantenschlüssel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Warndreieck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2013075521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Verteiler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Warnleuchte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1354867496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Wärmebildkamera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Warnweste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3566634446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u="none" strike="noStrike" dirty="0">
                          <a:effectLst/>
                        </a:rPr>
                        <a:t>Werkzeugkasten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</a:rPr>
                        <a:t>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0" marR="9050" marT="9050" marB="0" anchor="ctr"/>
                </a:tc>
                <a:extLst>
                  <a:ext uri="{0D108BD9-81ED-4DB2-BD59-A6C34878D82A}">
                    <a16:rowId xmlns:a16="http://schemas.microsoft.com/office/drawing/2014/main" val="1662309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300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rliner Feuerwehr: Hubrettungsfahrzeuge">
            <a:extLst>
              <a:ext uri="{FF2B5EF4-FFF2-40B4-BE49-F238E27FC236}">
                <a16:creationId xmlns:a16="http://schemas.microsoft.com/office/drawing/2014/main" id="{F58DCACE-6E4A-496D-96C7-51F83721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02760" cy="248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Drehleitern DLAK 23/12   18/12    und 12/9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2621518"/>
            <a:ext cx="3634662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100" dirty="0"/>
              <a:t>Drehleitern bestehen aus einem Fahrgestell, </a:t>
            </a:r>
          </a:p>
          <a:p>
            <a:r>
              <a:rPr lang="de-DE" sz="1100" dirty="0"/>
              <a:t>dem Aufbau und einem kraftbetätigten</a:t>
            </a:r>
          </a:p>
          <a:p>
            <a:r>
              <a:rPr lang="de-DE" sz="1100" dirty="0"/>
              <a:t>Ausleger in Form einer Leiter mit Korb.</a:t>
            </a:r>
          </a:p>
          <a:p>
            <a:endParaRPr lang="de-DE" sz="1100" dirty="0"/>
          </a:p>
          <a:p>
            <a:r>
              <a:rPr lang="de-DE" sz="1100" dirty="0"/>
              <a:t>Dieser ist auf dem Fahrgestell schwenkbar montiert.</a:t>
            </a:r>
          </a:p>
          <a:p>
            <a:r>
              <a:rPr lang="de-DE" sz="1100" dirty="0"/>
              <a:t>Drehleitern können ein Gelenk im obersten</a:t>
            </a:r>
          </a:p>
          <a:p>
            <a:r>
              <a:rPr lang="de-DE" sz="1100" dirty="0"/>
              <a:t>Leiterteil besitzen.</a:t>
            </a:r>
          </a:p>
          <a:p>
            <a:endParaRPr lang="de-DE" sz="1100" dirty="0"/>
          </a:p>
          <a:p>
            <a:r>
              <a:rPr lang="de-DE" sz="1100" dirty="0"/>
              <a:t>In Deutschland gibt es folgende Drehleitertypen:</a:t>
            </a:r>
          </a:p>
          <a:p>
            <a:endParaRPr lang="de-DE" sz="1100" dirty="0"/>
          </a:p>
          <a:p>
            <a:r>
              <a:rPr lang="de-DE" sz="1100" dirty="0"/>
              <a:t>Die DLAK 23/12, DLAK 18/12 und die DLAK 12/9.</a:t>
            </a:r>
          </a:p>
          <a:p>
            <a:endParaRPr lang="de-DE" sz="1100" dirty="0"/>
          </a:p>
          <a:p>
            <a:r>
              <a:rPr lang="de-DE" sz="1100" dirty="0"/>
              <a:t>Die Zahlen hinter der Bezeichnung „DLAK“ bezeichnen</a:t>
            </a:r>
          </a:p>
          <a:p>
            <a:r>
              <a:rPr lang="de-DE" sz="1100" dirty="0"/>
              <a:t>die sogenannte Nennreichweite. Die Nennreichweite setzt sich aus Rettungshöhe und horizontaler Ausladung zusammen. </a:t>
            </a:r>
          </a:p>
          <a:p>
            <a:endParaRPr lang="de-DE" sz="1100" dirty="0"/>
          </a:p>
          <a:p>
            <a:r>
              <a:rPr lang="de-DE" sz="1100" b="1" dirty="0"/>
              <a:t>Die Abkürzung "DLAK" steht für Drehleiter Automatisch mit Korb.</a:t>
            </a:r>
          </a:p>
          <a:p>
            <a:endParaRPr lang="de-DE" sz="1000" dirty="0"/>
          </a:p>
          <a:p>
            <a:endParaRPr lang="de-DE" sz="1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365104"/>
            <a:ext cx="363466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Trupp 1/2</a:t>
            </a:r>
          </a:p>
          <a:p>
            <a:endParaRPr lang="de-DE" sz="1200" dirty="0">
              <a:solidFill>
                <a:srgbClr val="00B050"/>
              </a:solidFill>
            </a:endParaRP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000" b="1" dirty="0"/>
              <a:t>Funkrufname: </a:t>
            </a:r>
          </a:p>
          <a:p>
            <a:endParaRPr lang="de-DE" sz="1000" b="1" dirty="0"/>
          </a:p>
          <a:p>
            <a:r>
              <a:rPr lang="de-DE" sz="1000" b="1" dirty="0"/>
              <a:t>30 DLAK 23/12</a:t>
            </a:r>
          </a:p>
          <a:p>
            <a:r>
              <a:rPr lang="de-DE" sz="1000" b="1" dirty="0"/>
              <a:t>31 DLAK 18/12</a:t>
            </a:r>
          </a:p>
          <a:p>
            <a:r>
              <a:rPr lang="de-DE" sz="1000" b="1" dirty="0"/>
              <a:t>32 </a:t>
            </a:r>
            <a:r>
              <a:rPr lang="de-DE" sz="1000" b="1" dirty="0" err="1"/>
              <a:t>DLAK</a:t>
            </a:r>
            <a:r>
              <a:rPr lang="de-DE" sz="1000" b="1"/>
              <a:t> 12/9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E53B63-DC73-49B4-B037-D33A3DCF0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97480"/>
            <a:ext cx="2152670" cy="28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Drehleitern DLAK 23/12   18/12    und 12/9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A2D8FFC-6676-4B1E-9C1B-1851DE452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351495"/>
              </p:ext>
            </p:extLst>
          </p:nvPr>
        </p:nvGraphicFramePr>
        <p:xfrm>
          <a:off x="793750" y="1528762"/>
          <a:ext cx="7556500" cy="4420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2100">
                  <a:extLst>
                    <a:ext uri="{9D8B030D-6E8A-4147-A177-3AD203B41FA5}">
                      <a16:colId xmlns:a16="http://schemas.microsoft.com/office/drawing/2014/main" val="560187296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926348655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1520737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729078468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38642868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1919333114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1512397774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4673400"/>
                    </a:ext>
                  </a:extLst>
                </a:gridCol>
              </a:tblGrid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THL: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0488834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Preßluftatmer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Motorsäge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Warnflagge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4695677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Preßluftatmer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Schnittschutzhandschuhe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0608408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Schnittschutzhose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Warnweste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5281640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C-Schlauch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Schutzhelm für Motorsäge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Werkzeugkasten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594235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C-Strahlrohr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Schnittschutzjacke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4899851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Feuerlöscher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Fäll- und Spaltkeil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11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607814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Einreißhaken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Bolzenschneider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Funkgerät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5004694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Kupplungsschlüssel ABC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Brechstange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Feuerwehrleine weiß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7292813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Unterflur- und Überflur Hydrantenschlüssel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Bügelsäge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Einsatzleuchte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8790787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Verteiler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Spalthammer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Verbandkasten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072227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Warndreieck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Auffahrbohle A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171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087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Rüstwagen RW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503547" y="4136961"/>
            <a:ext cx="36346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100" dirty="0"/>
              <a:t>Rüstwagen sind in ihrer technischen Ausstattung</a:t>
            </a:r>
          </a:p>
          <a:p>
            <a:r>
              <a:rPr lang="de-DE" sz="1100" dirty="0"/>
              <a:t>und Beladung speziell für die</a:t>
            </a:r>
          </a:p>
          <a:p>
            <a:r>
              <a:rPr lang="de-DE" sz="1100" b="1" dirty="0">
                <a:solidFill>
                  <a:srgbClr val="FF0000"/>
                </a:solidFill>
              </a:rPr>
              <a:t>technische Hilfeleistung </a:t>
            </a:r>
            <a:r>
              <a:rPr lang="de-DE" sz="1100" dirty="0"/>
              <a:t>ausgelegt und</a:t>
            </a:r>
          </a:p>
          <a:p>
            <a:r>
              <a:rPr lang="de-DE" sz="1100" dirty="0"/>
              <a:t>sind ausgerüstet mit fest eingebauten</a:t>
            </a:r>
          </a:p>
          <a:p>
            <a:endParaRPr lang="de-DE" sz="1100" dirty="0"/>
          </a:p>
          <a:p>
            <a:r>
              <a:rPr lang="de-DE" sz="1100" dirty="0"/>
              <a:t>• Zugeinrichtung</a:t>
            </a:r>
          </a:p>
          <a:p>
            <a:r>
              <a:rPr lang="de-DE" sz="1100" dirty="0"/>
              <a:t>• Generator</a:t>
            </a:r>
          </a:p>
          <a:p>
            <a:r>
              <a:rPr lang="de-DE" sz="1100" dirty="0"/>
              <a:t>• Lichtmast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Trupp 1/2</a:t>
            </a:r>
          </a:p>
          <a:p>
            <a:endParaRPr lang="de-DE" sz="1200" dirty="0">
              <a:solidFill>
                <a:srgbClr val="00B050"/>
              </a:solidFill>
            </a:endParaRP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/>
              <a:t>nein</a:t>
            </a:r>
          </a:p>
          <a:p>
            <a:endParaRPr lang="de-DE" sz="1200" dirty="0"/>
          </a:p>
          <a:p>
            <a:r>
              <a:rPr lang="de-DE" sz="1000" b="1" dirty="0"/>
              <a:t>Funkrufname: 61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1026" name="Picture 2" descr="Rüstwagen-Kompakt für Schneverdingen">
            <a:extLst>
              <a:ext uri="{FF2B5EF4-FFF2-40B4-BE49-F238E27FC236}">
                <a16:creationId xmlns:a16="http://schemas.microsoft.com/office/drawing/2014/main" id="{177FD307-53B1-45D9-AE4A-FA884DC0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2" y="1382333"/>
            <a:ext cx="4278591" cy="24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Rüstwagen (RW) - Freiwillige Feuerwehr Seeheim">
            <a:extLst>
              <a:ext uri="{FF2B5EF4-FFF2-40B4-BE49-F238E27FC236}">
                <a16:creationId xmlns:a16="http://schemas.microsoft.com/office/drawing/2014/main" id="{DDA72E5C-9F55-4EA2-93C8-271C41E8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58" y="1124744"/>
            <a:ext cx="4641091" cy="309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771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Rüstwagen RW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51427EC-DFF4-4B24-9E02-A875A0F94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926734"/>
              </p:ext>
            </p:extLst>
          </p:nvPr>
        </p:nvGraphicFramePr>
        <p:xfrm>
          <a:off x="457200" y="1484784"/>
          <a:ext cx="8229599" cy="4896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8074">
                  <a:extLst>
                    <a:ext uri="{9D8B030D-6E8A-4147-A177-3AD203B41FA5}">
                      <a16:colId xmlns:a16="http://schemas.microsoft.com/office/drawing/2014/main" val="2341535162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2273698832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3012151538"/>
                    </a:ext>
                  </a:extLst>
                </a:gridCol>
                <a:gridCol w="2790147">
                  <a:extLst>
                    <a:ext uri="{9D8B030D-6E8A-4147-A177-3AD203B41FA5}">
                      <a16:colId xmlns:a16="http://schemas.microsoft.com/office/drawing/2014/main" val="2571026370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1385086220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3680681752"/>
                    </a:ext>
                  </a:extLst>
                </a:gridCol>
                <a:gridCol w="2272913">
                  <a:extLst>
                    <a:ext uri="{9D8B030D-6E8A-4147-A177-3AD203B41FA5}">
                      <a16:colId xmlns:a16="http://schemas.microsoft.com/office/drawing/2014/main" val="3099588230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65584867"/>
                    </a:ext>
                  </a:extLst>
                </a:gridCol>
              </a:tblGrid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Anschlagmittel für maschinelle Zugeinrichtung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Erweiterte THL:</a:t>
                      </a:r>
                      <a:endParaRPr lang="de-DE" sz="9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63619527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Multifunktionsleiter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Bolzenschneider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Plasmaschneidgerät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034287221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Feuerlöscher ABC, Kohlendioxid, Schaum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Brechstange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Hebekissensystem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888825297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Bügelsäge und Säbelsäge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Motorpumpe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012136117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0033CC"/>
                          </a:solidFill>
                          <a:effectLst/>
                        </a:rPr>
                        <a:t>THL</a:t>
                      </a:r>
                      <a:r>
                        <a:rPr lang="de-DE" sz="900" u="none" strike="noStrike" dirty="0">
                          <a:effectLst/>
                        </a:rPr>
                        <a:t>: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Krankenhausdecke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Schneidgerät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84716721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Stromerzeuger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Spalthammer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Spreizer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1478632820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Kabeltrommel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Tragetuch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Material zum Abdecken von Schnittkanten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263667639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Bohrhammer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Verkehrsleitkegel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6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Rettungszylinder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702348465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Werkzeugkasten Türöffnung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Verkehrsunfallkasten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Schleifkorbtrage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4174785247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Motersäge mit Schnittschutzausrüstung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Verkehrswarngerät mit beidseitigem Lichtaustritt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Schwelleraufsatz für Rettungszylinder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347155588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Flutlichtstrahler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Warndreieck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Chemikalienschutzanzug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1362170246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Ölbindemittel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6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Warnleuchte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Dekontamination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761706527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Ölbindevlies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Warnweste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Bereitstellungsplane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474954783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Rettungsbrett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Wathose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Hubzug</a:t>
                      </a:r>
                      <a:endParaRPr lang="de-DE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4275847852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Axt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Werkzeugkasten für Holz und Metall und Elektro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Hydraulischer Hebesatz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1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651267949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Besen, Spaten, versch. Schaufeln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u="none" strike="noStrike" dirty="0">
                          <a:effectLst/>
                        </a:rPr>
                        <a:t>Kanthölzer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u="none" strike="noStrike" dirty="0">
                          <a:effectLst/>
                        </a:rPr>
                        <a:t>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1393945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791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Rüstwagen RW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57E42DC-F760-4537-B1DC-A3B69D4D7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63964"/>
              </p:ext>
            </p:extLst>
          </p:nvPr>
        </p:nvGraphicFramePr>
        <p:xfrm>
          <a:off x="457200" y="1443038"/>
          <a:ext cx="8229599" cy="4938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8074">
                  <a:extLst>
                    <a:ext uri="{9D8B030D-6E8A-4147-A177-3AD203B41FA5}">
                      <a16:colId xmlns:a16="http://schemas.microsoft.com/office/drawing/2014/main" val="2448512908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2218593178"/>
                    </a:ext>
                  </a:extLst>
                </a:gridCol>
                <a:gridCol w="218857">
                  <a:extLst>
                    <a:ext uri="{9D8B030D-6E8A-4147-A177-3AD203B41FA5}">
                      <a16:colId xmlns:a16="http://schemas.microsoft.com/office/drawing/2014/main" val="1844430830"/>
                    </a:ext>
                  </a:extLst>
                </a:gridCol>
                <a:gridCol w="2784983">
                  <a:extLst>
                    <a:ext uri="{9D8B030D-6E8A-4147-A177-3AD203B41FA5}">
                      <a16:colId xmlns:a16="http://schemas.microsoft.com/office/drawing/2014/main" val="246137756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1957994037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3158641195"/>
                    </a:ext>
                  </a:extLst>
                </a:gridCol>
                <a:gridCol w="2272913">
                  <a:extLst>
                    <a:ext uri="{9D8B030D-6E8A-4147-A177-3AD203B41FA5}">
                      <a16:colId xmlns:a16="http://schemas.microsoft.com/office/drawing/2014/main" val="678279512"/>
                    </a:ext>
                  </a:extLst>
                </a:gridCol>
                <a:gridCol w="213693">
                  <a:extLst>
                    <a:ext uri="{9D8B030D-6E8A-4147-A177-3AD203B41FA5}">
                      <a16:colId xmlns:a16="http://schemas.microsoft.com/office/drawing/2014/main" val="2328241363"/>
                    </a:ext>
                  </a:extLst>
                </a:gridCol>
              </a:tblGrid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Notfall-Dichtungsmasse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Gummischieber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1727811091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Funkgerät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15 l Eimer, rostfreier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Bauklammer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381073426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Feuerwehrleine weiß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Faltbare Auffangwanne 200 l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Baustütze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663214995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Mehrzweckleine rot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Faltbare Auffangwanne 70 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Bohle aus Nadelschnittholz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139310308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Einsatzleuchte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Auffangtrichter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Formteile zum Unterbauen von Fahrzeugen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96657419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Mulde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Behälter 50 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Kanalstreben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513245292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Verbandkasten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Trichter, rostfreier Stahl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Sandblech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254832809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Gerätesatz Absturzsicherung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Allzweckdübel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Transportrolle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1580308194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Gerätesatz Auf- und Abseilgerät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 err="1">
                          <a:effectLst/>
                        </a:rPr>
                        <a:t>Beilagscheiben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Dreibein 400 kg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926551015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Abdeck- und Auffangplane, 4 m × 4 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Einpressdübel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Rettungsplattform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01781659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Abdichtbinde, 100 mm breit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Gewindebolzen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Schachtdeckelheber mit Griff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409969420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Kunststofffolie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Holzschrauben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Schleppstange mit Zugöse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170205903"/>
                  </a:ext>
                </a:extLst>
              </a:tr>
              <a:tr h="327771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Vorrichtung Abdichten von Straßeneinläufen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Schnellbauschrauben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Schlüssel für Aufzüge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1189231540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Dichtungshanf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Sechskantmuttern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Schöpfer, GFK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987639805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Dichtungskasten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Lochbleche für Nagelverbindungen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Membranpumpe zum Absaugen Kraftstoffen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181402484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Dichtungskeile Weichholz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Akkuschrauber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Faltsignale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4235061811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Dichtungspfropfen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Gummihammer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Stütze für Folienabsperrband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918833241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Dichtungsplatte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Nageleisen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Transportable Beleuchtungseinheiten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633272399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Dichtungspropfen</a:t>
                      </a:r>
                      <a:r>
                        <a:rPr lang="de-DE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Weichholz</a:t>
                      </a:r>
                      <a:endParaRPr lang="de-DE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Trennschleifmaschine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Umweltschadenkasten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21765779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Vorschlagammer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7" marR="7287" marT="7287" marB="0" anchor="ctr"/>
                </a:tc>
                <a:extLst>
                  <a:ext uri="{0D108BD9-81ED-4DB2-BD59-A6C34878D82A}">
                    <a16:rowId xmlns:a16="http://schemas.microsoft.com/office/drawing/2014/main" val="351123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481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 err="1">
                <a:solidFill>
                  <a:srgbClr val="E3001A"/>
                </a:solidFill>
                <a:latin typeface="+mn-lt"/>
              </a:rPr>
              <a:t>Zugeinrichung</a:t>
            </a:r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 mit Anschlagmittel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8434" name="Picture 2" descr="RW — ZIEGLER Feuerwehrfahrzeuge">
            <a:extLst>
              <a:ext uri="{FF2B5EF4-FFF2-40B4-BE49-F238E27FC236}">
                <a16:creationId xmlns:a16="http://schemas.microsoft.com/office/drawing/2014/main" id="{6C3BB7A3-47C9-4802-A9E5-6A56E874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6" y="1700808"/>
            <a:ext cx="40194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Anschlagmittel / Maschinelle Zugeinrichtung – Heavy Rescue Germany">
            <a:extLst>
              <a:ext uri="{FF2B5EF4-FFF2-40B4-BE49-F238E27FC236}">
                <a16:creationId xmlns:a16="http://schemas.microsoft.com/office/drawing/2014/main" id="{3BA8711A-F4A0-49E3-9B31-D9822AC2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3544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Multifunktionsleiter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430819-1C3F-4E2C-92F2-6DAB84553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215372"/>
            <a:ext cx="2424291" cy="53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0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8A17FA-BCF8-46AF-B662-CBFE2556DC65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Systemtrenner</a:t>
            </a:r>
            <a:endParaRPr lang="de-DE" sz="1800" b="1" u="sng" dirty="0">
              <a:latin typeface="+mn-lt"/>
            </a:endParaRPr>
          </a:p>
        </p:txBody>
      </p:sp>
      <p:pic>
        <p:nvPicPr>
          <p:cNvPr id="10" name="Picture 2" descr="AWG B-FW DN80 Systemtrenner Feuerwehr Trinkwasserschutz Storz B DIN 14346">
            <a:extLst>
              <a:ext uri="{FF2B5EF4-FFF2-40B4-BE49-F238E27FC236}">
                <a16:creationId xmlns:a16="http://schemas.microsoft.com/office/drawing/2014/main" id="{6A79A48A-82AF-4CB2-ABAB-F1A4D373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91263"/>
            <a:ext cx="3744416" cy="27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euerwehr bekommt Systemtrenner - doch wozu sind die eigentlich gut? |  Raesfeld">
            <a:extLst>
              <a:ext uri="{FF2B5EF4-FFF2-40B4-BE49-F238E27FC236}">
                <a16:creationId xmlns:a16="http://schemas.microsoft.com/office/drawing/2014/main" id="{AE213B96-60A6-4A28-814D-EC4FF0846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3933056"/>
            <a:ext cx="3962478" cy="26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9907D41-14D1-4286-816C-A706EDE5356A}"/>
              </a:ext>
            </a:extLst>
          </p:cNvPr>
          <p:cNvSpPr txBox="1"/>
          <p:nvPr/>
        </p:nvSpPr>
        <p:spPr>
          <a:xfrm>
            <a:off x="5148064" y="4059705"/>
            <a:ext cx="3634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/>
          </a:p>
          <a:p>
            <a:r>
              <a:rPr lang="de-DE" sz="1200" dirty="0"/>
              <a:t>Wasserentnahme bei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Unterflurhydrant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Oberflurhydrant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dirty="0"/>
              <a:t>zur Verhinderung, dass Schadstoffe ins Trinkwasser gelangen.</a:t>
            </a:r>
          </a:p>
        </p:txBody>
      </p:sp>
    </p:spTree>
    <p:extLst>
      <p:ext uri="{BB962C8B-B14F-4D97-AF65-F5344CB8AC3E}">
        <p14:creationId xmlns:p14="http://schemas.microsoft.com/office/powerpoint/2010/main" val="29465224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Plasmaschneidgerät bis 20.000 Grad</a:t>
            </a:r>
            <a:endParaRPr lang="de-DE" sz="1800" b="1" u="sng" dirty="0">
              <a:latin typeface="+mn-lt"/>
            </a:endParaRPr>
          </a:p>
        </p:txBody>
      </p:sp>
      <p:pic>
        <p:nvPicPr>
          <p:cNvPr id="7170" name="Picture 2" descr="Freiwillige Feuerwehr Roßtal: Ausrüstung: Plasmaschneider">
            <a:extLst>
              <a:ext uri="{FF2B5EF4-FFF2-40B4-BE49-F238E27FC236}">
                <a16:creationId xmlns:a16="http://schemas.microsoft.com/office/drawing/2014/main" id="{E41C1917-A637-4850-9477-24937048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63388"/>
            <a:ext cx="3096344" cy="23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tamos Plasmaschneider S-PLASMA 85H PLASMARGON Plasmaschneider Mit  Kompressor CUT 65 IGBT Inverter Plasmaschneidegerät 65A 400V 27mm Stahl  Schneiden">
            <a:extLst>
              <a:ext uri="{FF2B5EF4-FFF2-40B4-BE49-F238E27FC236}">
                <a16:creationId xmlns:a16="http://schemas.microsoft.com/office/drawing/2014/main" id="{B955C0C5-FB7E-462E-9E1B-10F092DA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7707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97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Schleifkorbtrage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D7D30D-9C1C-46B8-BF87-B6CAE117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02" y="2219672"/>
            <a:ext cx="823237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28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Hubzug</a:t>
            </a:r>
            <a:endParaRPr lang="de-DE" sz="1800" b="1" u="sng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1F6203-15C0-46CC-BF62-91520CCB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24" y="1043969"/>
            <a:ext cx="551723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983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4079F3-27B6-498C-B13D-28DF59E78643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Dekontamination</a:t>
            </a:r>
            <a:endParaRPr lang="de-DE" sz="1800" b="1" u="sng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91E73F-8FC1-491E-83D7-B7FAD0D8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792" y="1268760"/>
            <a:ext cx="3685141" cy="49135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ABDD0B-7511-4007-8E0C-9C9EF4FFB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283744"/>
            <a:ext cx="3672408" cy="48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824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Gerätefahrzeug Gefahrgut GW-G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5" y="1196752"/>
            <a:ext cx="363466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100" dirty="0"/>
              <a:t>Sind Feuerwehrfahrzeuge mit einer speziellen</a:t>
            </a:r>
          </a:p>
          <a:p>
            <a:r>
              <a:rPr lang="de-DE" sz="1100" dirty="0"/>
              <a:t>Beladung, für die Durchführung von</a:t>
            </a:r>
          </a:p>
          <a:p>
            <a:r>
              <a:rPr lang="de-DE" sz="1100" dirty="0"/>
              <a:t>Sofortmaßnahmen bei Gefahrgut- und</a:t>
            </a:r>
          </a:p>
          <a:p>
            <a:r>
              <a:rPr lang="de-DE" sz="1100" dirty="0"/>
              <a:t>Mineralölunfällen. Rückt mit ABC-Zug aus.</a:t>
            </a:r>
          </a:p>
          <a:p>
            <a:endParaRPr lang="de-DE" sz="1000" dirty="0"/>
          </a:p>
          <a:p>
            <a:r>
              <a:rPr lang="de-DE" sz="1000" dirty="0"/>
              <a:t>9 CSA Form 3   12 CSA Form 2, </a:t>
            </a:r>
          </a:p>
          <a:p>
            <a:r>
              <a:rPr lang="de-DE" sz="1000" dirty="0"/>
              <a:t>12 Flammschutz-Unterziehoverall,</a:t>
            </a:r>
          </a:p>
          <a:p>
            <a:r>
              <a:rPr lang="de-DE" sz="1000" dirty="0"/>
              <a:t>12 Ersatzbekleidungen (Overall oder Trainingsanzug), </a:t>
            </a:r>
          </a:p>
          <a:p>
            <a:r>
              <a:rPr lang="de-DE" sz="1000" dirty="0"/>
              <a:t>2 Flutlichtstrahler</a:t>
            </a:r>
          </a:p>
          <a:p>
            <a:endParaRPr lang="de-DE" sz="1000" dirty="0"/>
          </a:p>
          <a:p>
            <a:r>
              <a:rPr lang="de-DE" sz="1000" dirty="0"/>
              <a:t>Fasspumpe, Handmembranpumpe, Gefahrstoff-Umfüllpumpe </a:t>
            </a:r>
          </a:p>
          <a:p>
            <a:endParaRPr lang="de-DE" sz="1000" dirty="0"/>
          </a:p>
          <a:p>
            <a:r>
              <a:rPr lang="de-DE" sz="1000" dirty="0"/>
              <a:t>Gefahrstoff-Umfüllpumpe, Druckluftmembranpumpe,</a:t>
            </a:r>
          </a:p>
          <a:p>
            <a:endParaRPr lang="de-DE" sz="1000" dirty="0"/>
          </a:p>
          <a:p>
            <a:r>
              <a:rPr lang="de-DE" sz="1000" dirty="0"/>
              <a:t>Stromerzeuger, Prüfröhrchen, Ex- / Ox-Messgerät, </a:t>
            </a:r>
          </a:p>
          <a:p>
            <a:endParaRPr lang="de-DE" sz="1000" dirty="0"/>
          </a:p>
          <a:p>
            <a:r>
              <a:rPr lang="de-DE" sz="1000" dirty="0"/>
              <a:t>chemikalienbeständige Saug- und Druckschläuche,</a:t>
            </a:r>
          </a:p>
          <a:p>
            <a:endParaRPr lang="de-DE" sz="1000" dirty="0"/>
          </a:p>
          <a:p>
            <a:r>
              <a:rPr lang="de-DE" sz="1000" dirty="0"/>
              <a:t>Übergangsstücke, Auffang- und Abdichtmaterial, </a:t>
            </a:r>
          </a:p>
          <a:p>
            <a:endParaRPr lang="de-DE" sz="1000" dirty="0"/>
          </a:p>
          <a:p>
            <a:r>
              <a:rPr lang="de-DE" sz="1000" dirty="0"/>
              <a:t>Auffangwannen, Faltbehälter, Erdungsmaterial,</a:t>
            </a:r>
          </a:p>
          <a:p>
            <a:endParaRPr lang="de-DE" sz="1000" dirty="0"/>
          </a:p>
          <a:p>
            <a:r>
              <a:rPr lang="de-DE" sz="1000" dirty="0"/>
              <a:t>Leckdicht- und Rohrdichtkissen, Bindemittel</a:t>
            </a:r>
          </a:p>
          <a:p>
            <a:r>
              <a:rPr lang="de-DE" sz="1000" dirty="0"/>
              <a:t>Dekonmaterial</a:t>
            </a:r>
          </a:p>
          <a:p>
            <a:r>
              <a:rPr lang="de-DE" sz="1000" dirty="0"/>
              <a:t>Hydroschild</a:t>
            </a:r>
          </a:p>
          <a:p>
            <a:endParaRPr lang="de-DE" sz="1000" dirty="0"/>
          </a:p>
          <a:p>
            <a:r>
              <a:rPr lang="de-DE" sz="1000" dirty="0"/>
              <a:t>Aufenthalts- und Umkleidezelt</a:t>
            </a:r>
          </a:p>
          <a:p>
            <a:endParaRPr lang="de-DE" sz="1000" dirty="0"/>
          </a:p>
          <a:p>
            <a:r>
              <a:rPr lang="de-DE" sz="1000" dirty="0"/>
              <a:t>Sackkarre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843026"/>
            <a:ext cx="36346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Trupp 1/2</a:t>
            </a:r>
          </a:p>
          <a:p>
            <a:endParaRPr lang="de-DE" sz="1200" dirty="0">
              <a:solidFill>
                <a:srgbClr val="00B050"/>
              </a:solidFill>
            </a:endParaRP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000" b="1" dirty="0"/>
              <a:t>Funkrufname: 52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2050" name="Picture 2" descr="Produkte – ITURRI Feuerwehr-und Umwelttechnik GmbH">
            <a:extLst>
              <a:ext uri="{FF2B5EF4-FFF2-40B4-BE49-F238E27FC236}">
                <a16:creationId xmlns:a16="http://schemas.microsoft.com/office/drawing/2014/main" id="{7A3EF93B-F79A-4DC4-A863-36C89A39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08" y="1315264"/>
            <a:ext cx="4790784" cy="319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156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Gerätefahrzeug Gefahrgut GW-G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5544718-0245-464A-8370-56B596992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17219"/>
              </p:ext>
            </p:extLst>
          </p:nvPr>
        </p:nvGraphicFramePr>
        <p:xfrm>
          <a:off x="457200" y="1355724"/>
          <a:ext cx="8435279" cy="5025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08916">
                  <a:extLst>
                    <a:ext uri="{9D8B030D-6E8A-4147-A177-3AD203B41FA5}">
                      <a16:colId xmlns:a16="http://schemas.microsoft.com/office/drawing/2014/main" val="4221093495"/>
                    </a:ext>
                  </a:extLst>
                </a:gridCol>
                <a:gridCol w="277351">
                  <a:extLst>
                    <a:ext uri="{9D8B030D-6E8A-4147-A177-3AD203B41FA5}">
                      <a16:colId xmlns:a16="http://schemas.microsoft.com/office/drawing/2014/main" val="817807227"/>
                    </a:ext>
                  </a:extLst>
                </a:gridCol>
                <a:gridCol w="210403">
                  <a:extLst>
                    <a:ext uri="{9D8B030D-6E8A-4147-A177-3AD203B41FA5}">
                      <a16:colId xmlns:a16="http://schemas.microsoft.com/office/drawing/2014/main" val="3048260834"/>
                    </a:ext>
                  </a:extLst>
                </a:gridCol>
                <a:gridCol w="3328206">
                  <a:extLst>
                    <a:ext uri="{9D8B030D-6E8A-4147-A177-3AD203B41FA5}">
                      <a16:colId xmlns:a16="http://schemas.microsoft.com/office/drawing/2014/main" val="4018549335"/>
                    </a:ext>
                  </a:extLst>
                </a:gridCol>
                <a:gridCol w="210403">
                  <a:extLst>
                    <a:ext uri="{9D8B030D-6E8A-4147-A177-3AD203B41FA5}">
                      <a16:colId xmlns:a16="http://schemas.microsoft.com/office/drawing/2014/main" val="2775237737"/>
                    </a:ext>
                  </a:extLst>
                </a:gridCol>
              </a:tblGrid>
              <a:tr h="306894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Abdichtung: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PTFE-Dichtungsband, geschäumt, ca. 10 mm × 5 mm, Länge 1 m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710934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300 l Bergungs- und Transportfass,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Rolle Klebeband, hochchemikalienbeständig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510846064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3000 l Behälter, offen, z.B. Chemiefasergewebe, beidseitig NBR-beschichtet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Runde Plane, Durchmesser ca. 2 m, mit eingefassten Kanten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4259355612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Abdeck- und Auffangplane, 4 m × 4 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Satz Leckverschlüsse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2350485966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Abdichtbinde, Breite ca. 100 mm, Länge 10 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Schaumstoff-Dichtungsplatte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3499374458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Auffangkasten, aus nichtrostendem Stahl, ca. 400 mm × 400 mm × 150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Trichter, aus nichtrostendem Stahl, Durchmesser ca. 250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1078630919"/>
                  </a:ext>
                </a:extLst>
              </a:tr>
              <a:tr h="306894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Auffangrinne, aus nichtrostendem Stahl, Länge ca. 1800, Breite ca. 450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TW-Formdichtung, für Saug- und Druckbetrieb (Lippendichtung), MK 50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3661886152"/>
                  </a:ext>
                </a:extLst>
              </a:tr>
              <a:tr h="306894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Blindkappe, aus nichtrostendem Stahl, G3“ Innengewinde mit Dichtung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Universal-Abdicht- und -Abfüllkupplung,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2145902336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Blindstopfen, aus nichtrostendem Stahl, MB 50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Vorrichtung Abdichten von Straßeneinläufen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2380764376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Blindstopfen, aus nichtrostendem Stahl, VB 100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Vorrichtung zur Abdichtung der Zu- und Abläufe von Straßeneinläufen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3197935215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Blindstopfen, aus nichtrostendem Stahl, VB 50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3145226703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Dichtkappe, für Chlorgasflaschen, mit Ablasshahn und Zubehör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480003652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Dichtungshanf, verpackt in Beutel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4107779489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Dichtungskeile, aus Weichholz, Länge ca. 300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56374026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Dichtungsmasse, haftend auf benetzten Oberflächen, beständig gegen Säuren und Laugen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32899284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Dichtungspfropfen, aus PP, Länge ca.150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2123169367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Dichtungspfropfen, aus Weichholz, 50 mm × 50 mm, Länge ca. 300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872217429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Dichtungspfropfen, aus Weichholz, Länge ca. 300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1237854126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Gummistreifen, mineralölbeständig, Länge 1 m, Dicke ca. 3 mm , Breite ca. 300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2826056990"/>
                  </a:ext>
                </a:extLst>
              </a:tr>
              <a:tr h="306894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PE-Folie, Dicke ca. 0,2 mm, Breite ca. 4 m, Länge 25 m, auf 1 m Breite gefaltet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98" marR="6998" marT="6998" marB="0" anchor="ctr"/>
                </a:tc>
                <a:extLst>
                  <a:ext uri="{0D108BD9-81ED-4DB2-BD59-A6C34878D82A}">
                    <a16:rowId xmlns:a16="http://schemas.microsoft.com/office/drawing/2014/main" val="406489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6007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Gerätefahrzeug Gefahrgut GW-G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23A1BFF-90C6-41A9-86B5-8F8A0086D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77845"/>
              </p:ext>
            </p:extLst>
          </p:nvPr>
        </p:nvGraphicFramePr>
        <p:xfrm>
          <a:off x="457200" y="1406524"/>
          <a:ext cx="8229598" cy="4974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240">
                  <a:extLst>
                    <a:ext uri="{9D8B030D-6E8A-4147-A177-3AD203B41FA5}">
                      <a16:colId xmlns:a16="http://schemas.microsoft.com/office/drawing/2014/main" val="483628463"/>
                    </a:ext>
                  </a:extLst>
                </a:gridCol>
                <a:gridCol w="239797">
                  <a:extLst>
                    <a:ext uri="{9D8B030D-6E8A-4147-A177-3AD203B41FA5}">
                      <a16:colId xmlns:a16="http://schemas.microsoft.com/office/drawing/2014/main" val="2868565001"/>
                    </a:ext>
                  </a:extLst>
                </a:gridCol>
                <a:gridCol w="181915">
                  <a:extLst>
                    <a:ext uri="{9D8B030D-6E8A-4147-A177-3AD203B41FA5}">
                      <a16:colId xmlns:a16="http://schemas.microsoft.com/office/drawing/2014/main" val="1541827877"/>
                    </a:ext>
                  </a:extLst>
                </a:gridCol>
                <a:gridCol w="4481731">
                  <a:extLst>
                    <a:ext uri="{9D8B030D-6E8A-4147-A177-3AD203B41FA5}">
                      <a16:colId xmlns:a16="http://schemas.microsoft.com/office/drawing/2014/main" val="2897280757"/>
                    </a:ext>
                  </a:extLst>
                </a:gridCol>
                <a:gridCol w="181915">
                  <a:extLst>
                    <a:ext uri="{9D8B030D-6E8A-4147-A177-3AD203B41FA5}">
                      <a16:colId xmlns:a16="http://schemas.microsoft.com/office/drawing/2014/main" val="3545947841"/>
                    </a:ext>
                  </a:extLst>
                </a:gridCol>
              </a:tblGrid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Atemschutz: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1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Beleuchtung: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060217310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Atemschutzüberwachungssystem mit Zubehör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Flutlichtstrahler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996204566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Kombinationsfilter A2B2E2K2Hg-P3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18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Handleuchte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528678296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Komplettes Atemgerät vom Typ 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Handscheinwerfer Ex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3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190273230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Vollmasken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15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Kabeltrommel 230 V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877653238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Kabeltrommel 400 V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613757708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Auffangbehälter: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Stromerzeuger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877062652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1 l Schöpfer, aus nichtrostendem Stahl, mit Stiel mit Griff-Kälteschutz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Verkehrsleitkegel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8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340792386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15 l Eimer, aus nichtrostendem Stahl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Verkehrswarngerät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113677967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20 l Kanister, aus nichtrostendem Stahl, mit Ausgussstutzen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Warndreieck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707505123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Auffangtrichter, aus Chemiefasergewebe, beidseitig NBR-beschichtet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Warnleuchte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63024938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Aufnahmeset für ca. 100 g Quecksilber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397258761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Behälter, min. 50 l Volumen, mineralölbeständig, mit Tragegriff und Deckel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3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Messgeräte: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088925879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Faltbare PVC-Auffangwanne, Volumen min. 200 l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Dosisleistungsmessgerät mit akustischer u. optischer Warnschwelle von 25 µSv / h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772497899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Faltbare PVC-Auffangwanne, Volumen min. 70 l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Dosisleistungswarngerät, Ausführung für Feuerwehren geeignet, mit akustischer Warnschwelle von 25 µSv / h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779841849"/>
                  </a:ext>
                </a:extLst>
              </a:tr>
              <a:tr h="276123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handelsübliche PE-Großbehälter, Maße ca. 900 mm × 700 mm, stapelbar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4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 dirty="0">
                          <a:effectLst/>
                        </a:rPr>
                        <a:t>Dosiswarngerät mit den Warnschwellen 1 </a:t>
                      </a:r>
                      <a:r>
                        <a:rPr lang="de-DE" sz="700" u="none" strike="noStrike" dirty="0" err="1">
                          <a:effectLst/>
                        </a:rPr>
                        <a:t>mSv</a:t>
                      </a:r>
                      <a:r>
                        <a:rPr lang="de-DE" sz="700" u="none" strike="noStrike" dirty="0">
                          <a:effectLst/>
                        </a:rPr>
                        <a:t>, 15 </a:t>
                      </a:r>
                      <a:r>
                        <a:rPr lang="de-DE" sz="700" u="none" strike="noStrike" dirty="0" err="1">
                          <a:effectLst/>
                        </a:rPr>
                        <a:t>mSv</a:t>
                      </a:r>
                      <a:r>
                        <a:rPr lang="de-DE" sz="700" u="none" strike="noStrike" dirty="0">
                          <a:effectLst/>
                        </a:rPr>
                        <a:t>, 100 </a:t>
                      </a:r>
                      <a:r>
                        <a:rPr lang="de-DE" sz="700" u="none" strike="noStrike" dirty="0" err="1">
                          <a:effectLst/>
                        </a:rPr>
                        <a:t>mSv</a:t>
                      </a:r>
                      <a:r>
                        <a:rPr lang="de-DE" sz="700" u="none" strike="noStrike" dirty="0">
                          <a:effectLst/>
                        </a:rPr>
                        <a:t> und 250 </a:t>
                      </a:r>
                      <a:r>
                        <a:rPr lang="de-DE" sz="700" u="none" strike="noStrike" dirty="0" err="1">
                          <a:effectLst/>
                        </a:rPr>
                        <a:t>mSv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701853489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Mulde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2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Gerätesatz für Probennahme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318529472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Gleitschattenkassette für Filmdosimeter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6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201077704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Dekontamination:</a:t>
                      </a:r>
                      <a:endParaRPr lang="de-DE" sz="7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Kontaminationsnachweisgerät, für Alpha-, Beta- und Gamma-Strahlung geeignet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468454861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Beladungssatz Dekontamination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Teleskopsonde für Dosisleistungsmessgerät, Länge ausgezogen ca. 4 m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071246073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Schnelleinsatzzelt, Grundfläche min. 12 m²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Tragbares Messgerät zum Nachweis brennbarer Gase und Dämpfe; explosionsgeschütz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3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734593315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Set mit 2 tragbaren Augenduschen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Tragbares Messgerät zum Nachweis von Gasen, explosionsgeschützt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1347638858"/>
                  </a:ext>
                </a:extLst>
              </a:tr>
              <a:tr h="2135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Tragbare Körperdusche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1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u="none" strike="noStrike">
                          <a:effectLst/>
                        </a:rPr>
                        <a:t>Windrichtungs- und -geschwindigkeitsmesser</a:t>
                      </a:r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3" marR="6203" marT="6203" marB="0" anchor="ctr"/>
                </a:tc>
                <a:extLst>
                  <a:ext uri="{0D108BD9-81ED-4DB2-BD59-A6C34878D82A}">
                    <a16:rowId xmlns:a16="http://schemas.microsoft.com/office/drawing/2014/main" val="222419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1939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Gerätefahrzeug Gefahrgut GW-G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86A8D43-FE19-4257-86D5-CEFC1E07F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099413"/>
              </p:ext>
            </p:extLst>
          </p:nvPr>
        </p:nvGraphicFramePr>
        <p:xfrm>
          <a:off x="603250" y="1423315"/>
          <a:ext cx="8361238" cy="5174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8579">
                  <a:extLst>
                    <a:ext uri="{9D8B030D-6E8A-4147-A177-3AD203B41FA5}">
                      <a16:colId xmlns:a16="http://schemas.microsoft.com/office/drawing/2014/main" val="1368698439"/>
                    </a:ext>
                  </a:extLst>
                </a:gridCol>
                <a:gridCol w="282606">
                  <a:extLst>
                    <a:ext uri="{9D8B030D-6E8A-4147-A177-3AD203B41FA5}">
                      <a16:colId xmlns:a16="http://schemas.microsoft.com/office/drawing/2014/main" val="4197270888"/>
                    </a:ext>
                  </a:extLst>
                </a:gridCol>
                <a:gridCol w="214391">
                  <a:extLst>
                    <a:ext uri="{9D8B030D-6E8A-4147-A177-3AD203B41FA5}">
                      <a16:colId xmlns:a16="http://schemas.microsoft.com/office/drawing/2014/main" val="2605339109"/>
                    </a:ext>
                  </a:extLst>
                </a:gridCol>
                <a:gridCol w="3391271">
                  <a:extLst>
                    <a:ext uri="{9D8B030D-6E8A-4147-A177-3AD203B41FA5}">
                      <a16:colId xmlns:a16="http://schemas.microsoft.com/office/drawing/2014/main" val="3498510118"/>
                    </a:ext>
                  </a:extLst>
                </a:gridCol>
                <a:gridCol w="214391">
                  <a:extLst>
                    <a:ext uri="{9D8B030D-6E8A-4147-A177-3AD203B41FA5}">
                      <a16:colId xmlns:a16="http://schemas.microsoft.com/office/drawing/2014/main" val="1479121084"/>
                    </a:ext>
                  </a:extLst>
                </a:gridCol>
              </a:tblGrid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Brandbekämpfung: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Pumpen und Zubehör: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1335088233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Feuerlöscher ABC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Auslaufrohr, aus nichtrostendem Stahl, etwa 300 mm lang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2466801292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Feuerlöscher Kohlenstoffdioxid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Druckluftmembranpumpe zum Absaugen von Kraftstoffen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3164299351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Hydroschild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Fasspumpen-Motor, mit Unterspannungsauslösung, 230 V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578225015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GUP 3-1,5 TW, als Kreiselpumpe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2439628285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Kleidung: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GUP 3-1,5 TW, als Schlauchpumpe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1477267812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Chemikalienschutzanzug Typ 1a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Handmembranpumpe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2989556493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Chemikalienschutzanzug Typ 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Kugelhahn DN 50,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771436404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Hörsprechgarnitur für Chemikalienschutzanzügen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Rohrbogen,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1974351060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Paar Einmal-Schutzhandschuhe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50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Saugbehälter, aus nichtrostendem Stahl, Volumen ca. 180 l bis 450 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4133119536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Paar Einziehsocken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Saugkorb DN 50,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531239644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Paar Fünffingerhandschuh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Saugrohr, aus nichtrostendem Stahl, DN 32, Länge ca. 1000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605973562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Paar Stiefel Typ 2 o d e r 3, Klasse II, Form 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Sicherheitsausgussrohr,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791847463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Trainingsanzug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Übergangsstück,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3907170324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Warnkleidung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Übergangsstück, aus nichtrostendem Stahl, VK 50 auf VK 50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4136003095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Übergangsstück, aus nichtrostendem Stahl, MK 50 auf MK 50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4181181136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Schläuche: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103343370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Chemieschlauchleitung DN 32, 2,1 m lang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2803007695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Chemieschlauchleitung DN 50, 5 m lang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2433178144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Kupplungsschlüssel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325507617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Kupplungsschlüssel aus nichtrostendem Stahl, zur Montage von VK 50 Kupplungen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2356251683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Kupplungsschlüssel aus nichtrostendem Stahl, zur Montage von VK 80 Kupplungen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4070586781"/>
                  </a:ext>
                </a:extLst>
              </a:tr>
              <a:tr h="22213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Kupplungsschlüssel zum Kuppeln von Säurekupplungen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40" marR="6940" marT="6940" marB="0" anchor="ctr"/>
                </a:tc>
                <a:extLst>
                  <a:ext uri="{0D108BD9-81ED-4DB2-BD59-A6C34878D82A}">
                    <a16:rowId xmlns:a16="http://schemas.microsoft.com/office/drawing/2014/main" val="1366539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1988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Gerätefahrzeug Gefahrgut GW-G Beladung</a:t>
            </a:r>
            <a:endParaRPr lang="de-DE" sz="1800" b="1" u="sng" dirty="0">
              <a:latin typeface="+mn-lt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0DDDA53F-4475-455D-9E4E-40AC4CCC4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992174"/>
              </p:ext>
            </p:extLst>
          </p:nvPr>
        </p:nvGraphicFramePr>
        <p:xfrm>
          <a:off x="457200" y="1386823"/>
          <a:ext cx="8229601" cy="5282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1770">
                  <a:extLst>
                    <a:ext uri="{9D8B030D-6E8A-4147-A177-3AD203B41FA5}">
                      <a16:colId xmlns:a16="http://schemas.microsoft.com/office/drawing/2014/main" val="1245057273"/>
                    </a:ext>
                  </a:extLst>
                </a:gridCol>
                <a:gridCol w="255797">
                  <a:extLst>
                    <a:ext uri="{9D8B030D-6E8A-4147-A177-3AD203B41FA5}">
                      <a16:colId xmlns:a16="http://schemas.microsoft.com/office/drawing/2014/main" val="291927820"/>
                    </a:ext>
                  </a:extLst>
                </a:gridCol>
                <a:gridCol w="194053">
                  <a:extLst>
                    <a:ext uri="{9D8B030D-6E8A-4147-A177-3AD203B41FA5}">
                      <a16:colId xmlns:a16="http://schemas.microsoft.com/office/drawing/2014/main" val="4052938706"/>
                    </a:ext>
                  </a:extLst>
                </a:gridCol>
                <a:gridCol w="4083928">
                  <a:extLst>
                    <a:ext uri="{9D8B030D-6E8A-4147-A177-3AD203B41FA5}">
                      <a16:colId xmlns:a16="http://schemas.microsoft.com/office/drawing/2014/main" val="3415976610"/>
                    </a:ext>
                  </a:extLst>
                </a:gridCol>
                <a:gridCol w="194053">
                  <a:extLst>
                    <a:ext uri="{9D8B030D-6E8A-4147-A177-3AD203B41FA5}">
                      <a16:colId xmlns:a16="http://schemas.microsoft.com/office/drawing/2014/main" val="3349724133"/>
                    </a:ext>
                  </a:extLst>
                </a:gridCol>
              </a:tblGrid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1" u="sng" strike="noStrike" dirty="0">
                          <a:solidFill>
                            <a:srgbClr val="0033CC"/>
                          </a:solidFill>
                          <a:effectLst/>
                        </a:rPr>
                        <a:t>Sonstiges:</a:t>
                      </a:r>
                      <a:endParaRPr lang="de-DE" sz="800" b="1" i="0" u="sng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Polyamidseil 10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1194150821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Aufstiegshilfe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Putzlappen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3138677355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Bleiwolle, verpackt im Beutel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Randschaufel 5, jedoch mit Griffstiel CY 950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4126533064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Draht, aus nichtrostendem Stahl, 1,5 mm Durchmesser, Länge ca. 20 m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Rettungsschere, geeignet für Textil, Leder o.Ä.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1237390833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Erste-Hilfe-Kasten für Verbrennungen und Verätzungen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Rolle Chemikalienbindevlies, Breite ca. 400 mm breit, Länge ca. 25 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2828727214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Fahrbare Transporteinrichtung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800" u="none" strike="noStrike">
                          <a:effectLst/>
                        </a:rPr>
                        <a:t>Rolle Ölbindevlies, Breite ca. 400 mm breit, Länge ca. 25 m</a:t>
                      </a:r>
                      <a:endParaRPr lang="nn-N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3710914690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u="none" strike="noStrike">
                          <a:effectLst/>
                        </a:rPr>
                        <a:t>Fernglas, min. 8 x 30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Rolle Textilklebeband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2312704472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Feuerwehr-Werkzeugkasten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Sackkarre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546981374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Funkgerät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Satz Rohrschellen, aus nichtrostendem Stahl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1551943127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Gummihammer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Schachthaken, funkenarm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2060897207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Gummischieber, Breite ca. 500 mm 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Schaufel, aus nichtrostendem Stahl, Lochblech oder Drahtgewebe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4114244928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Gurtmesser mit Schutzhülle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Schleifkorbtrage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2377680254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Kabelbinder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Spaten 850, jedoch mit Griffstiel CY 950 nach DIN 20152, aus funkenarmen Werkstoff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612906327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Kappmesser mit Schutzhülle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Spezial-Chemikalienbinder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2777473497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Karton Folienabsperrband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Stoßbesen mit Stiel, etwa 1400 mm lang, leicht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935006835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Klappstuhl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Stütze für Folienabsperrband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1152840596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Klapptisch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Unterlegkeil, Größe abgestimmt auf die Reifengröße des Fahrzeugs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3580889631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Öl-Bindemittel, 100 l, Typ 1, verpackt in ableitfähigen Behältern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Wagenheber mit Zubehör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1095851010"/>
                  </a:ext>
                </a:extLst>
              </a:tr>
              <a:tr h="30439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 dirty="0">
                          <a:effectLst/>
                        </a:rPr>
                        <a:t>PE-Flachsack, ca. 1500 mm × 800 mm, Dicke ca. 0,2 mm</a:t>
                      </a: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Wärmebildkamera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2266761015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PE-Tankbindegurt, Länge 10 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Weich-PVC-Tafel, ca. 500 mm × 100 mm, Dicke ca. 5 mm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3227986713"/>
                  </a:ext>
                </a:extLst>
              </a:tr>
              <a:tr h="225126"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u="none" strike="noStrike">
                          <a:effectLst/>
                        </a:rPr>
                        <a:t>Werkzeugtasche für funkenarmes Werkzeug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15" marR="6615" marT="6615" marB="0" anchor="ctr"/>
                </a:tc>
                <a:extLst>
                  <a:ext uri="{0D108BD9-81ED-4DB2-BD59-A6C34878D82A}">
                    <a16:rowId xmlns:a16="http://schemas.microsoft.com/office/drawing/2014/main" val="1334287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3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5B6AF2-BB30-4C39-B6BA-CBE30DEC7C4E}"/>
              </a:ext>
            </a:extLst>
          </p:cNvPr>
          <p:cNvSpPr/>
          <p:nvPr/>
        </p:nvSpPr>
        <p:spPr>
          <a:xfrm>
            <a:off x="899592" y="85930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Notfalltasche zur erweiterten 1. Hilfe</a:t>
            </a:r>
            <a:endParaRPr lang="de-DE" sz="1800" b="1" u="sng" dirty="0">
              <a:latin typeface="+mn-lt"/>
            </a:endParaRPr>
          </a:p>
        </p:txBody>
      </p:sp>
      <p:pic>
        <p:nvPicPr>
          <p:cNvPr id="9" name="Picture 2" descr="EliteBags EXACT'S Notfalltasche">
            <a:extLst>
              <a:ext uri="{FF2B5EF4-FFF2-40B4-BE49-F238E27FC236}">
                <a16:creationId xmlns:a16="http://schemas.microsoft.com/office/drawing/2014/main" id="{F952474B-B084-4D73-8633-1C0E34C4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66646"/>
            <a:ext cx="4838675" cy="54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4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BFC47F-07C9-47F8-A803-CFEF95E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04055" cy="6519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80BE6A-F636-42D3-AAA8-DF73E822DEAA}"/>
              </a:ext>
            </a:extLst>
          </p:cNvPr>
          <p:cNvSpPr txBox="1"/>
          <p:nvPr/>
        </p:nvSpPr>
        <p:spPr>
          <a:xfrm>
            <a:off x="899592" y="188640"/>
            <a:ext cx="80648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</a:rPr>
              <a:t>Fahrzeugkunde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Modulare Truppausbildung</a:t>
            </a:r>
          </a:p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________________________________________________________________________________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8B5C82-8882-48E1-998E-2668C5E6EC1E}"/>
              </a:ext>
            </a:extLst>
          </p:cNvPr>
          <p:cNvSpPr/>
          <p:nvPr/>
        </p:nvSpPr>
        <p:spPr>
          <a:xfrm>
            <a:off x="899592" y="859303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rgbClr val="E3001A"/>
                </a:solidFill>
                <a:latin typeface="+mn-lt"/>
              </a:rPr>
              <a:t>Mannschaftstransportfahrzeug   MTW</a:t>
            </a:r>
            <a:endParaRPr lang="de-DE" sz="1800" b="1" u="sng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2B0E98-D58F-42B8-9C46-4FCA173EECC3}"/>
              </a:ext>
            </a:extLst>
          </p:cNvPr>
          <p:cNvSpPr txBox="1"/>
          <p:nvPr/>
        </p:nvSpPr>
        <p:spPr>
          <a:xfrm>
            <a:off x="721314" y="4168532"/>
            <a:ext cx="432047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Verwendungszweck:</a:t>
            </a:r>
          </a:p>
          <a:p>
            <a:endParaRPr 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100" dirty="0"/>
              <a:t>Er ist vorrangig zum Transport einer Mannschaft bestimmt.</a:t>
            </a:r>
          </a:p>
          <a:p>
            <a:endParaRPr lang="de-DE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D0B70-0701-4739-BE81-95611F4F2C8D}"/>
              </a:ext>
            </a:extLst>
          </p:cNvPr>
          <p:cNvSpPr txBox="1"/>
          <p:nvPr/>
        </p:nvSpPr>
        <p:spPr>
          <a:xfrm>
            <a:off x="5041794" y="4194954"/>
            <a:ext cx="3634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Besatzung:</a:t>
            </a:r>
          </a:p>
          <a:p>
            <a:r>
              <a:rPr lang="de-DE" sz="1200" dirty="0"/>
              <a:t>Staffel 1/5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  <a:p>
            <a:r>
              <a:rPr lang="de-DE" sz="1200" b="1" dirty="0">
                <a:solidFill>
                  <a:schemeClr val="accent1">
                    <a:lumMod val="75000"/>
                  </a:schemeClr>
                </a:solidFill>
              </a:rPr>
              <a:t>Löschwassertank:</a:t>
            </a:r>
          </a:p>
          <a:p>
            <a:r>
              <a:rPr lang="de-DE" sz="1200" dirty="0">
                <a:solidFill>
                  <a:srgbClr val="00B050"/>
                </a:solidFill>
              </a:rPr>
              <a:t>nein</a:t>
            </a:r>
          </a:p>
          <a:p>
            <a:endParaRPr lang="de-DE" sz="1200" dirty="0"/>
          </a:p>
          <a:p>
            <a:r>
              <a:rPr lang="de-DE" sz="1000" b="1" dirty="0"/>
              <a:t>Funkrufname: 14</a:t>
            </a:r>
            <a:endParaRPr lang="de-DE" sz="10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5003D0-A5FF-42CB-8C30-4AB2462B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078" y="1242659"/>
            <a:ext cx="5142194" cy="26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169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0</TotalTime>
  <Words>4920</Words>
  <Application>Microsoft Office PowerPoint</Application>
  <PresentationFormat>Bildschirmpräsentation (4:3)</PresentationFormat>
  <Paragraphs>2660</Paragraphs>
  <Slides>78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78</vt:i4>
      </vt:variant>
    </vt:vector>
  </HeadingPairs>
  <TitlesOfParts>
    <vt:vector size="82" baseType="lpstr">
      <vt:lpstr>Arial</vt:lpstr>
      <vt:lpstr>Segoe MDL2 Assets</vt:lpstr>
      <vt:lpstr>Segoe UI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Klinikum Deggendorf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frieslku</dc:creator>
  <cp:lastModifiedBy>Friesl Kurt</cp:lastModifiedBy>
  <cp:revision>1032</cp:revision>
  <dcterms:created xsi:type="dcterms:W3CDTF">2014-10-06T07:18:42Z</dcterms:created>
  <dcterms:modified xsi:type="dcterms:W3CDTF">2026-02-24T07:10:13Z</dcterms:modified>
</cp:coreProperties>
</file>