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331" r:id="rId4"/>
    <p:sldId id="332" r:id="rId5"/>
    <p:sldId id="334" r:id="rId6"/>
    <p:sldId id="337" r:id="rId7"/>
    <p:sldId id="338" r:id="rId8"/>
    <p:sldId id="350" r:id="rId9"/>
    <p:sldId id="351" r:id="rId10"/>
    <p:sldId id="352" r:id="rId11"/>
    <p:sldId id="339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547" r:id="rId3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396" autoAdjust="0"/>
    <p:restoredTop sz="94638" autoAdjust="0"/>
  </p:normalViewPr>
  <p:slideViewPr>
    <p:cSldViewPr>
      <p:cViewPr varScale="1">
        <p:scale>
          <a:sx n="107" d="100"/>
          <a:sy n="107" d="100"/>
        </p:scale>
        <p:origin x="237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A009C76-BCE1-423B-8BAA-0D4A04C3C8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013FD-BC36-4E9F-AB08-3EDFA7EF063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E178E-0699-42B8-8097-888DBA39EE3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EC7A2-C0F3-48B3-9488-2BD87F74BF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E049A-EE3D-41DB-8A48-D37B37C7F6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59524-EFAB-4FDB-A3A3-8218751A39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83BD2-4511-4C31-933E-171F72BF01F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D90E5-B848-40DE-854D-2E9AF9E2D0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89BCE-3E61-408C-AED9-31A129DBC66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2D109-C4D7-4355-86EB-A30091EE5B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DD2ED-69AA-41B3-A7E5-84629DC70A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4DC5B-6496-42AA-8F55-E143E0D8F1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50909-E607-4815-86C2-ECAC2D469D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B301335-709D-4FB2-8300-B90F40F89F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nkop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76456" cy="6680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1520" y="105273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2000" b="1" dirty="0">
                <a:solidFill>
                  <a:srgbClr val="FF0000"/>
                </a:solidFill>
              </a:rPr>
              <a:t>Mindestschutzausrüstung</a:t>
            </a:r>
          </a:p>
          <a:p>
            <a:pPr marL="342900" indent="-342900" algn="ctr"/>
            <a:r>
              <a:rPr lang="de-DE" sz="1600" b="1" dirty="0">
                <a:solidFill>
                  <a:srgbClr val="002060"/>
                </a:solidFill>
              </a:rPr>
              <a:t>FwDV1, FwDV3, </a:t>
            </a:r>
            <a:r>
              <a:rPr lang="de-DE" sz="1600" b="1" dirty="0" err="1">
                <a:solidFill>
                  <a:srgbClr val="002060"/>
                </a:solidFill>
              </a:rPr>
              <a:t>UVV</a:t>
            </a:r>
            <a:endParaRPr lang="de-DE" sz="16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060848"/>
            <a:ext cx="1751591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932040" y="2132856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1600" b="1" dirty="0">
                <a:solidFill>
                  <a:srgbClr val="002060"/>
                </a:solidFill>
              </a:rPr>
              <a:t>Feuerwehrhelm mit Nackenschutz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7504" y="3861048"/>
            <a:ext cx="2960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1600" b="1" dirty="0">
                <a:solidFill>
                  <a:srgbClr val="002060"/>
                </a:solidFill>
              </a:rPr>
              <a:t>Feuerwehrschutzanzug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932040" y="409855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1600" b="1" dirty="0">
                <a:solidFill>
                  <a:srgbClr val="002060"/>
                </a:solidFill>
              </a:rPr>
              <a:t>Feuerwehrschutzhandschuhe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932040" y="5754742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1600" b="1" dirty="0">
                <a:solidFill>
                  <a:srgbClr val="002060"/>
                </a:solidFill>
              </a:rPr>
              <a:t>Feuerwehrschutzschuhwerk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95F586B6-401C-4312-A2BF-26381639DFA3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3779912" y="2276872"/>
            <a:ext cx="1152128" cy="252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D1D4C758-8B25-4E2C-B2C4-F719EF47CECF}"/>
              </a:ext>
            </a:extLst>
          </p:cNvPr>
          <p:cNvCxnSpPr>
            <a:endCxn id="1026" idx="3"/>
          </p:cNvCxnSpPr>
          <p:nvPr/>
        </p:nvCxnSpPr>
        <p:spPr>
          <a:xfrm flipH="1" flipV="1">
            <a:off x="4523391" y="4135388"/>
            <a:ext cx="336641" cy="1577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5686FA22-928C-40FB-B0C9-FBCACEE10B4C}"/>
              </a:ext>
            </a:extLst>
          </p:cNvPr>
          <p:cNvCxnSpPr/>
          <p:nvPr/>
        </p:nvCxnSpPr>
        <p:spPr>
          <a:xfrm flipH="1">
            <a:off x="4211961" y="5877272"/>
            <a:ext cx="648071" cy="144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9CC8B0E3-C38A-41EA-B17C-C1672A78087C}"/>
              </a:ext>
            </a:extLst>
          </p:cNvPr>
          <p:cNvCxnSpPr/>
          <p:nvPr/>
        </p:nvCxnSpPr>
        <p:spPr>
          <a:xfrm flipV="1">
            <a:off x="1979712" y="3429000"/>
            <a:ext cx="792088" cy="360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65F71583-3232-4418-92C3-2A49600AF8B3}"/>
              </a:ext>
            </a:extLst>
          </p:cNvPr>
          <p:cNvCxnSpPr/>
          <p:nvPr/>
        </p:nvCxnSpPr>
        <p:spPr>
          <a:xfrm>
            <a:off x="1979712" y="4293096"/>
            <a:ext cx="1152128" cy="864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nkop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76456" cy="6680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1520" y="1052736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2000" b="1" dirty="0">
                <a:solidFill>
                  <a:srgbClr val="FF0000"/>
                </a:solidFill>
              </a:rPr>
              <a:t>Erweiterung der Mindestausrüstung</a:t>
            </a:r>
            <a:endParaRPr lang="de-DE" sz="1600" b="1" dirty="0">
              <a:solidFill>
                <a:srgbClr val="00206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779912" y="1628800"/>
            <a:ext cx="4024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1600" b="1" dirty="0">
                <a:solidFill>
                  <a:srgbClr val="002060"/>
                </a:solidFill>
              </a:rPr>
              <a:t>Feuerwehrleine mit Leinenbeutel</a:t>
            </a:r>
          </a:p>
        </p:txBody>
      </p:sp>
      <p:pic>
        <p:nvPicPr>
          <p:cNvPr id="113666" name="Picture 2" descr="http://www.feuerwehr-moenchhagen.de/person/le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3024336" cy="3067157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3419872" y="2060848"/>
            <a:ext cx="532859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/>
              <a:t>Zweck</a:t>
            </a:r>
          </a:p>
          <a:p>
            <a:r>
              <a:rPr lang="de-DE" sz="1400" dirty="0"/>
              <a:t>• Sichern von Personen</a:t>
            </a:r>
          </a:p>
          <a:p>
            <a:r>
              <a:rPr lang="de-DE" sz="1400" dirty="0"/>
              <a:t>• Selbstretten</a:t>
            </a:r>
          </a:p>
          <a:p>
            <a:r>
              <a:rPr lang="de-DE" sz="1400" dirty="0"/>
              <a:t>• Signal- und Sicherungsleine</a:t>
            </a:r>
          </a:p>
          <a:p>
            <a:r>
              <a:rPr lang="de-DE" sz="1400" dirty="0"/>
              <a:t>• Hochziehen, Ablassen, Sichern von Einsatzgeräten</a:t>
            </a:r>
          </a:p>
          <a:p>
            <a:endParaRPr lang="de-DE" sz="1400" b="1" dirty="0"/>
          </a:p>
          <a:p>
            <a:r>
              <a:rPr lang="de-DE" sz="1400" b="1" dirty="0"/>
              <a:t>Art</a:t>
            </a:r>
          </a:p>
          <a:p>
            <a:r>
              <a:rPr lang="de-DE" sz="1400" dirty="0"/>
              <a:t>• Länge 30 m</a:t>
            </a:r>
          </a:p>
          <a:p>
            <a:r>
              <a:rPr lang="de-DE" sz="1400" dirty="0"/>
              <a:t>• Mit Karabiner oder Knebel</a:t>
            </a:r>
          </a:p>
          <a:p>
            <a:r>
              <a:rPr lang="de-DE" sz="1400" dirty="0"/>
              <a:t>• Farbe weiß</a:t>
            </a:r>
          </a:p>
          <a:p>
            <a:endParaRPr lang="de-DE" sz="1400" b="1" dirty="0"/>
          </a:p>
          <a:p>
            <a:r>
              <a:rPr lang="de-DE" sz="1400" b="1" dirty="0"/>
              <a:t>Trageweise</a:t>
            </a:r>
          </a:p>
          <a:p>
            <a:r>
              <a:rPr lang="de-DE" sz="1400" dirty="0"/>
              <a:t>• Über der rechten Schulter</a:t>
            </a:r>
          </a:p>
          <a:p>
            <a:r>
              <a:rPr lang="de-DE" sz="1400" dirty="0"/>
              <a:t>• Leinenbeutel am Rücken</a:t>
            </a:r>
          </a:p>
          <a:p>
            <a:endParaRPr lang="de-DE" sz="1400" b="1" dirty="0"/>
          </a:p>
          <a:p>
            <a:r>
              <a:rPr lang="de-DE" sz="1400" b="1" dirty="0"/>
              <a:t>Pflege</a:t>
            </a:r>
          </a:p>
          <a:p>
            <a:r>
              <a:rPr lang="de-DE" sz="1400" dirty="0"/>
              <a:t>• Bei Verschmutzung abbürsten, waschen, trocknen</a:t>
            </a:r>
          </a:p>
          <a:p>
            <a:r>
              <a:rPr lang="de-DE" sz="1400" dirty="0"/>
              <a:t>• Keine scharfen Reinigungsmittel verwenden</a:t>
            </a:r>
          </a:p>
          <a:p>
            <a:r>
              <a:rPr lang="de-DE" sz="1400" dirty="0"/>
              <a:t>• Sichtprüfung nach jeder Benutzung durch den Benutzer und </a:t>
            </a:r>
          </a:p>
          <a:p>
            <a:r>
              <a:rPr lang="de-DE" sz="1400" dirty="0"/>
              <a:t>   einmal jährlich durch den Gerätewart</a:t>
            </a:r>
          </a:p>
          <a:p>
            <a:r>
              <a:rPr lang="de-DE" sz="1400" dirty="0"/>
              <a:t>• Beschädigungen sofort melden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nkop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76456" cy="6680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1520" y="1052736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2000" b="1" dirty="0">
                <a:solidFill>
                  <a:srgbClr val="FF0000"/>
                </a:solidFill>
              </a:rPr>
              <a:t>Ergänzungen für den Hilfeleistungseinsatz</a:t>
            </a:r>
            <a:endParaRPr lang="de-DE" sz="1600" b="1" dirty="0">
              <a:solidFill>
                <a:srgbClr val="00206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55776" y="1628800"/>
            <a:ext cx="4024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1600" b="1" dirty="0">
                <a:solidFill>
                  <a:srgbClr val="002060"/>
                </a:solidFill>
              </a:rPr>
              <a:t>Gesichtsschutz</a:t>
            </a:r>
          </a:p>
        </p:txBody>
      </p:sp>
      <p:pic>
        <p:nvPicPr>
          <p:cNvPr id="112642" name="Picture 2" descr="http://www.floriansfeuerwehrshop.com/images/product_images/info_images/194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852936"/>
            <a:ext cx="3143250" cy="2600325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3635896" y="2780928"/>
            <a:ext cx="53285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/>
              <a:t>Art und Zweck</a:t>
            </a:r>
          </a:p>
          <a:p>
            <a:endParaRPr lang="de-DE" sz="1400" b="1" dirty="0"/>
          </a:p>
          <a:p>
            <a:r>
              <a:rPr lang="de-DE" sz="1400" dirty="0"/>
              <a:t>• Zum Schutz von Augen und Gesicht hat ein Helm einen  </a:t>
            </a:r>
          </a:p>
          <a:p>
            <a:r>
              <a:rPr lang="de-DE" sz="1400" dirty="0"/>
              <a:t>  Gesichtsschutz, der fest am Helm angebracht sein oder mittels</a:t>
            </a:r>
          </a:p>
          <a:p>
            <a:r>
              <a:rPr lang="de-DE" sz="1400" dirty="0"/>
              <a:t>  Klappvisier angebracht werden kann</a:t>
            </a:r>
          </a:p>
          <a:p>
            <a:endParaRPr lang="de-DE" sz="1400" dirty="0"/>
          </a:p>
          <a:p>
            <a:r>
              <a:rPr lang="de-DE" sz="1400" dirty="0"/>
              <a:t>• Der Gesichtsschutz zum Feuerwehrhelm ist zu verwenden z. B.  </a:t>
            </a:r>
          </a:p>
          <a:p>
            <a:r>
              <a:rPr lang="de-DE" sz="1400" dirty="0"/>
              <a:t>   bei Gefahren durch Splitter, wegschnellende Teile,</a:t>
            </a:r>
          </a:p>
          <a:p>
            <a:r>
              <a:rPr lang="de-DE" sz="1400" dirty="0"/>
              <a:t>   Funken oder Spritzer gefährlicher Stoffe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nkop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76456" cy="6680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1520" y="1052736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2000" b="1" dirty="0">
                <a:solidFill>
                  <a:srgbClr val="FF0000"/>
                </a:solidFill>
              </a:rPr>
              <a:t>Ergänzungen für den Hilfeleistungseinsatz</a:t>
            </a:r>
            <a:endParaRPr lang="de-DE" sz="1600" b="1" dirty="0">
              <a:solidFill>
                <a:srgbClr val="00206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55776" y="1628800"/>
            <a:ext cx="4024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1600" b="1" dirty="0">
                <a:solidFill>
                  <a:srgbClr val="002060"/>
                </a:solidFill>
              </a:rPr>
              <a:t>Augenschutz</a:t>
            </a:r>
          </a:p>
        </p:txBody>
      </p:sp>
      <p:pic>
        <p:nvPicPr>
          <p:cNvPr id="114690" name="Picture 2" descr="http://www.mineralium.com/Media/Shop/schutzbrille-uvex-ultraspec-9165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15612"/>
            <a:ext cx="2952328" cy="2214246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3707904" y="3068960"/>
            <a:ext cx="52565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/>
              <a:t>Art und Zweck</a:t>
            </a:r>
          </a:p>
          <a:p>
            <a:endParaRPr lang="de-DE" sz="1400" b="1" dirty="0"/>
          </a:p>
          <a:p>
            <a:r>
              <a:rPr lang="de-DE" sz="1400" dirty="0"/>
              <a:t>• Der Augenschutz ist zu verwenden, wenn besondere Gefahren  </a:t>
            </a:r>
          </a:p>
          <a:p>
            <a:r>
              <a:rPr lang="de-DE" sz="1400" dirty="0"/>
              <a:t>   für die Augen zu erwarten sind, zum Beispiel durch</a:t>
            </a:r>
          </a:p>
          <a:p>
            <a:r>
              <a:rPr lang="de-DE" sz="1400" dirty="0"/>
              <a:t>   Metallfunken beim Einsatz der Trennschleifmaschine</a:t>
            </a:r>
          </a:p>
          <a:p>
            <a:endParaRPr lang="de-DE" sz="1400" dirty="0"/>
          </a:p>
          <a:p>
            <a:r>
              <a:rPr lang="de-DE" sz="1400" dirty="0"/>
              <a:t>• Sie kann kombiniert mit dem Gesichtsschutz verwendet    </a:t>
            </a:r>
          </a:p>
          <a:p>
            <a:r>
              <a:rPr lang="de-DE" sz="1400" dirty="0"/>
              <a:t>   werden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nkop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76456" cy="6680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1520" y="1052736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2000" b="1" dirty="0">
                <a:solidFill>
                  <a:srgbClr val="FF0000"/>
                </a:solidFill>
              </a:rPr>
              <a:t>Ergänzungen für den Hilfeleistungseinsatz</a:t>
            </a:r>
            <a:endParaRPr lang="de-DE" sz="1600" b="1" dirty="0">
              <a:solidFill>
                <a:srgbClr val="00206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55776" y="1628800"/>
            <a:ext cx="4024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1600" b="1" dirty="0">
                <a:solidFill>
                  <a:srgbClr val="002060"/>
                </a:solidFill>
              </a:rPr>
              <a:t>Gehörschutz</a:t>
            </a:r>
          </a:p>
        </p:txBody>
      </p:sp>
      <p:pic>
        <p:nvPicPr>
          <p:cNvPr id="115714" name="Picture 2" descr="http://www.werkzeuge-fuchs.de/media/images/org/3M_peltor_optime_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2780308" cy="2780308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3491880" y="2420888"/>
            <a:ext cx="54006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/>
              <a:t>Zweck</a:t>
            </a:r>
          </a:p>
          <a:p>
            <a:r>
              <a:rPr lang="de-DE" sz="1400" dirty="0"/>
              <a:t>• Schutz des Gehörganges vor übermäßigen Lärmgeräuschen</a:t>
            </a:r>
          </a:p>
          <a:p>
            <a:endParaRPr lang="de-DE" sz="1400" dirty="0"/>
          </a:p>
          <a:p>
            <a:r>
              <a:rPr lang="de-DE" sz="1400" b="1" dirty="0"/>
              <a:t>Arten</a:t>
            </a:r>
          </a:p>
          <a:p>
            <a:r>
              <a:rPr lang="de-DE" sz="1400" dirty="0"/>
              <a:t>• Kapseln</a:t>
            </a:r>
          </a:p>
          <a:p>
            <a:r>
              <a:rPr lang="de-DE" sz="1400" dirty="0"/>
              <a:t>  Ohrmuscheln umschlossen</a:t>
            </a:r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r>
              <a:rPr lang="de-DE" sz="1400" dirty="0"/>
              <a:t>• Gehörschutzstöpsel</a:t>
            </a:r>
          </a:p>
          <a:p>
            <a:r>
              <a:rPr lang="de-DE" sz="1400" dirty="0"/>
              <a:t>   Im Gehörgang eingesteckt</a:t>
            </a:r>
          </a:p>
        </p:txBody>
      </p:sp>
      <p:pic>
        <p:nvPicPr>
          <p:cNvPr id="115716" name="Picture 4" descr="http://www.hoergeraete-meck.de/system/html/gehoerschutz-7ee2c23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509120"/>
            <a:ext cx="1916212" cy="1349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nkop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76456" cy="6680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1520" y="1052736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2000" b="1" dirty="0">
                <a:solidFill>
                  <a:srgbClr val="FF0000"/>
                </a:solidFill>
              </a:rPr>
              <a:t>Ergänzungen für den Hilfeleistungseinsatz</a:t>
            </a:r>
            <a:endParaRPr lang="de-DE" sz="1600" b="1" dirty="0">
              <a:solidFill>
                <a:srgbClr val="00206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55776" y="1628800"/>
            <a:ext cx="4024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1600" b="1" dirty="0">
                <a:solidFill>
                  <a:srgbClr val="002060"/>
                </a:solidFill>
              </a:rPr>
              <a:t>Warnkleidung</a:t>
            </a:r>
          </a:p>
        </p:txBody>
      </p:sp>
      <p:pic>
        <p:nvPicPr>
          <p:cNvPr id="117762" name="Picture 2" descr="http://www.feurion.de/images/articles/917_6d017a85987280d37128a8ec83c15a3d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3068340" cy="3051294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3563888" y="3212976"/>
            <a:ext cx="50040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/>
              <a:t>Zweck</a:t>
            </a:r>
          </a:p>
          <a:p>
            <a:r>
              <a:rPr lang="de-DE" sz="1400" dirty="0"/>
              <a:t> Alle Feuerwehrangehörigen, die der Gefahr durch fließenden Verkehr ausgesetzt sind, tragen Warnkleidung (z. B.</a:t>
            </a:r>
          </a:p>
          <a:p>
            <a:r>
              <a:rPr lang="de-DE" sz="1400" dirty="0"/>
              <a:t>Warnweste oder Feuerwehrüberjacke, die neben anderen Funktionen auch die der Warnkleidung erfüllt)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nkop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76456" cy="6680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1520" y="1052736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2000" b="1" dirty="0">
                <a:solidFill>
                  <a:srgbClr val="FF0000"/>
                </a:solidFill>
              </a:rPr>
              <a:t>Ergänzungen für den Hilfeleistungseinsatz</a:t>
            </a:r>
            <a:endParaRPr lang="de-DE" sz="1600" b="1" dirty="0">
              <a:solidFill>
                <a:srgbClr val="00206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55776" y="1628800"/>
            <a:ext cx="4024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1600" b="1" dirty="0">
                <a:solidFill>
                  <a:srgbClr val="002060"/>
                </a:solidFill>
              </a:rPr>
              <a:t>Infektionsschutzhandschuhe</a:t>
            </a:r>
          </a:p>
        </p:txBody>
      </p:sp>
      <p:pic>
        <p:nvPicPr>
          <p:cNvPr id="116738" name="Picture 2" descr="http://www.wero.de/shop/images/230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4147196" cy="2778621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4067944" y="3356992"/>
            <a:ext cx="4968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/>
              <a:t>Art und Zweck</a:t>
            </a:r>
          </a:p>
          <a:p>
            <a:r>
              <a:rPr lang="de-DE" sz="1400" dirty="0"/>
              <a:t>• Spezielle Handschuhe zum Schutz vor Infektionen bei der  </a:t>
            </a:r>
          </a:p>
          <a:p>
            <a:r>
              <a:rPr lang="de-DE" sz="1400" dirty="0"/>
              <a:t>   Rettung von verletzten, blutenden Personen</a:t>
            </a:r>
          </a:p>
          <a:p>
            <a:endParaRPr lang="de-DE" sz="1400" dirty="0"/>
          </a:p>
          <a:p>
            <a:r>
              <a:rPr lang="de-DE" sz="1400" b="1" dirty="0"/>
              <a:t>Trageweise</a:t>
            </a:r>
          </a:p>
          <a:p>
            <a:r>
              <a:rPr lang="de-DE" sz="1400" dirty="0"/>
              <a:t>• Auch unter den Feuerwehr-Schutzhandschuhen zu tragen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nkop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76456" cy="66808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971600" y="2007999"/>
            <a:ext cx="77768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1600" b="1" dirty="0"/>
              <a:t>die Brandbekämpfung</a:t>
            </a:r>
          </a:p>
          <a:p>
            <a:pPr marL="342900" indent="-342900">
              <a:buAutoNum type="arabicPeriod"/>
            </a:pPr>
            <a:endParaRPr lang="de-DE" sz="1600" b="1" dirty="0"/>
          </a:p>
          <a:p>
            <a:pPr marL="342900" indent="-342900">
              <a:buAutoNum type="arabicPeriod"/>
            </a:pPr>
            <a:r>
              <a:rPr lang="de-DE" sz="1600" b="1" dirty="0"/>
              <a:t>den Einsatz mit brennbaren Flüssigkeiten</a:t>
            </a:r>
          </a:p>
          <a:p>
            <a:pPr marL="342900" indent="-342900">
              <a:buAutoNum type="arabicPeriod"/>
            </a:pPr>
            <a:endParaRPr lang="de-DE" sz="1600" b="1" dirty="0"/>
          </a:p>
          <a:p>
            <a:pPr marL="342900" indent="-342900">
              <a:buAutoNum type="arabicPeriod"/>
            </a:pPr>
            <a:r>
              <a:rPr lang="de-DE" sz="1600" b="1" dirty="0"/>
              <a:t>den Einsatz mit Chemikalien</a:t>
            </a:r>
          </a:p>
          <a:p>
            <a:pPr marL="342900" indent="-342900">
              <a:buAutoNum type="arabicPeriod"/>
            </a:pPr>
            <a:endParaRPr lang="de-DE" sz="1600" b="1" dirty="0"/>
          </a:p>
          <a:p>
            <a:pPr marL="342900" indent="-342900">
              <a:buAutoNum type="arabicPeriod"/>
            </a:pPr>
            <a:r>
              <a:rPr lang="de-DE" sz="1600" b="1" dirty="0"/>
              <a:t>den Einsatz mit radioaktiven Stoffen</a:t>
            </a:r>
          </a:p>
          <a:p>
            <a:pPr marL="342900" indent="-342900">
              <a:buAutoNum type="arabicPeriod"/>
            </a:pPr>
            <a:endParaRPr lang="de-DE" sz="1600" b="1" dirty="0"/>
          </a:p>
          <a:p>
            <a:pPr marL="342900" indent="-342900">
              <a:buAutoNum type="arabicPeriod"/>
            </a:pPr>
            <a:r>
              <a:rPr lang="de-DE" sz="1600" b="1" dirty="0"/>
              <a:t>den Einsatz für die technische Rettung</a:t>
            </a:r>
          </a:p>
          <a:p>
            <a:pPr marL="342900" indent="-342900">
              <a:buAutoNum type="arabicPeriod"/>
            </a:pPr>
            <a:endParaRPr lang="de-DE" sz="1600" b="1" dirty="0"/>
          </a:p>
          <a:p>
            <a:pPr marL="342900" indent="-342900">
              <a:buAutoNum type="arabicPeriod"/>
            </a:pPr>
            <a:r>
              <a:rPr lang="de-DE" sz="1600" b="1" dirty="0"/>
              <a:t>den Einsatz bei Arbeiten mit der Motorsäge</a:t>
            </a:r>
          </a:p>
          <a:p>
            <a:pPr marL="342900" indent="-342900">
              <a:buAutoNum type="arabicPeriod"/>
            </a:pPr>
            <a:endParaRPr lang="de-DE" sz="1600" b="1" dirty="0"/>
          </a:p>
          <a:p>
            <a:pPr marL="342900" indent="-342900">
              <a:buAutoNum type="arabicPeriod"/>
            </a:pPr>
            <a:r>
              <a:rPr lang="de-DE" sz="1600" b="1" dirty="0"/>
              <a:t>den Einsatz bei der Insektenbekämpfung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51520" y="98072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2000" b="1" dirty="0">
                <a:solidFill>
                  <a:srgbClr val="FF0000"/>
                </a:solidFill>
              </a:rPr>
              <a:t>Persönliche Schutzausrüstung (</a:t>
            </a:r>
            <a:r>
              <a:rPr lang="de-DE" sz="2000" b="1" dirty="0" err="1">
                <a:solidFill>
                  <a:srgbClr val="FF0000"/>
                </a:solidFill>
              </a:rPr>
              <a:t>PSA</a:t>
            </a:r>
            <a:r>
              <a:rPr lang="de-DE" sz="2000" b="1" dirty="0">
                <a:solidFill>
                  <a:srgbClr val="FF0000"/>
                </a:solidFill>
              </a:rPr>
              <a:t>) für</a:t>
            </a:r>
            <a:endParaRPr lang="de-DE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nkop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76456" cy="6680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1520" y="98072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2000" b="1" dirty="0">
                <a:solidFill>
                  <a:srgbClr val="FF0000"/>
                </a:solidFill>
              </a:rPr>
              <a:t>Persönliche Schutzausrüstung</a:t>
            </a:r>
            <a:endParaRPr lang="de-DE" sz="1600" b="1" dirty="0">
              <a:solidFill>
                <a:srgbClr val="00206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39552" y="2336681"/>
            <a:ext cx="81369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/>
              <a:t>Der Feuerwehrdienstleistende ist durch die Mindestausrüstung der persönlichen </a:t>
            </a:r>
          </a:p>
          <a:p>
            <a:r>
              <a:rPr lang="de-DE" sz="1400" b="1" dirty="0"/>
              <a:t>Schutzausrüstung (</a:t>
            </a:r>
            <a:r>
              <a:rPr lang="de-DE" sz="1400" b="1" dirty="0" err="1"/>
              <a:t>PSA</a:t>
            </a:r>
            <a:r>
              <a:rPr lang="de-DE" sz="1400" b="1" dirty="0"/>
              <a:t>) vor den am häufigsten auftretenden Gefahren geschützt.</a:t>
            </a:r>
          </a:p>
          <a:p>
            <a:endParaRPr lang="de-DE" sz="1400" b="1" dirty="0"/>
          </a:p>
          <a:p>
            <a:r>
              <a:rPr lang="de-DE" sz="1400" b="1" dirty="0"/>
              <a:t>Während einer Brandbekämpfung, technischen Rettung oder anderen Hilfeleistungen</a:t>
            </a:r>
          </a:p>
          <a:p>
            <a:r>
              <a:rPr lang="de-DE" sz="1400" b="1" dirty="0"/>
              <a:t>können weitere unterschiedliche Gefahren wie Sauerstoffmangel, Atemgifte, Wärmestrahlung</a:t>
            </a:r>
          </a:p>
          <a:p>
            <a:r>
              <a:rPr lang="de-DE" sz="1400" b="1" dirty="0"/>
              <a:t>usw. auftreten. Um diese Gefahren möglichst ganz auszuschalten ist zusätzlich eine spezielle</a:t>
            </a:r>
          </a:p>
          <a:p>
            <a:r>
              <a:rPr lang="de-DE" sz="1400" b="1" dirty="0"/>
              <a:t>persönliche Schutzausrüstung erforderlich.</a:t>
            </a:r>
          </a:p>
          <a:p>
            <a:endParaRPr lang="de-DE" sz="1400" b="1" dirty="0"/>
          </a:p>
          <a:p>
            <a:r>
              <a:rPr lang="de-DE" sz="1400" b="1" dirty="0"/>
              <a:t>Um im Einsatzfall diese Schutzausrüstung einsetzen zu können, sind teilweise zusätzliche</a:t>
            </a:r>
          </a:p>
          <a:p>
            <a:r>
              <a:rPr lang="de-DE" sz="1400" b="1" dirty="0"/>
              <a:t>Ergänzungsmodule bzw. Lehrgänge erforderlich.</a:t>
            </a:r>
          </a:p>
          <a:p>
            <a:endParaRPr lang="de-DE" sz="1400" b="1" dirty="0"/>
          </a:p>
          <a:p>
            <a:endParaRPr lang="de-DE" sz="1400" b="1" dirty="0"/>
          </a:p>
          <a:p>
            <a:r>
              <a:rPr lang="de-DE" sz="1400" b="1" dirty="0">
                <a:solidFill>
                  <a:srgbClr val="FF0000"/>
                </a:solidFill>
              </a:rPr>
              <a:t>Spezielle </a:t>
            </a:r>
            <a:r>
              <a:rPr lang="de-DE" sz="1400" b="1" dirty="0" err="1">
                <a:solidFill>
                  <a:srgbClr val="FF0000"/>
                </a:solidFill>
              </a:rPr>
              <a:t>PSA</a:t>
            </a:r>
            <a:r>
              <a:rPr lang="de-DE" sz="1400" b="1" dirty="0">
                <a:solidFill>
                  <a:srgbClr val="FF0000"/>
                </a:solidFill>
              </a:rPr>
              <a:t> wird vom Einheitsführer angeordnet.</a:t>
            </a:r>
          </a:p>
          <a:p>
            <a:endParaRPr lang="de-DE" sz="1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nkop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76456" cy="6680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1520" y="98072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2000" b="1" dirty="0" err="1">
                <a:solidFill>
                  <a:srgbClr val="FF0000"/>
                </a:solidFill>
              </a:rPr>
              <a:t>PSA</a:t>
            </a:r>
            <a:r>
              <a:rPr lang="de-DE" sz="2000" b="1" dirty="0">
                <a:solidFill>
                  <a:srgbClr val="FF0000"/>
                </a:solidFill>
              </a:rPr>
              <a:t> für die Brandbekämpfung</a:t>
            </a:r>
            <a:endParaRPr lang="de-DE" sz="16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76872"/>
            <a:ext cx="2880320" cy="380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276872"/>
            <a:ext cx="2736304" cy="382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467544" y="1628800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1600" b="1" dirty="0">
                <a:solidFill>
                  <a:srgbClr val="002060"/>
                </a:solidFill>
              </a:rPr>
              <a:t>Brandbekämpfung im Freien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220072" y="162880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1600" b="1" dirty="0">
                <a:solidFill>
                  <a:srgbClr val="002060"/>
                </a:solidFill>
              </a:rPr>
              <a:t>Brandbekämpfung im Innenangriff</a:t>
            </a:r>
          </a:p>
        </p:txBody>
      </p:sp>
      <p:sp>
        <p:nvSpPr>
          <p:cNvPr id="9" name="Rechteck 8"/>
          <p:cNvSpPr/>
          <p:nvPr/>
        </p:nvSpPr>
        <p:spPr>
          <a:xfrm>
            <a:off x="4104456" y="544522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Zusätzlichen Schutz gegen</a:t>
            </a:r>
          </a:p>
          <a:p>
            <a:r>
              <a:rPr lang="de-DE" sz="1400" dirty="0"/>
              <a:t>• Sauerstoffmangel</a:t>
            </a:r>
          </a:p>
          <a:p>
            <a:r>
              <a:rPr lang="de-DE" sz="1400" dirty="0"/>
              <a:t>• Atemgifte</a:t>
            </a:r>
          </a:p>
          <a:p>
            <a:r>
              <a:rPr lang="de-DE" sz="1400" dirty="0"/>
              <a:t>• Gefahr einer </a:t>
            </a:r>
            <a:r>
              <a:rPr lang="de-DE" sz="1400" dirty="0" err="1"/>
              <a:t>Durchzündung</a:t>
            </a:r>
            <a:r>
              <a:rPr lang="de-DE" sz="1400" dirty="0"/>
              <a:t> (Stichflamme)</a:t>
            </a:r>
          </a:p>
          <a:p>
            <a:r>
              <a:rPr lang="de-DE" sz="1400" dirty="0"/>
              <a:t>• Starke Wärmestrahlung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nkop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76456" cy="6680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1520" y="98072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2000" b="1" dirty="0" err="1">
                <a:solidFill>
                  <a:srgbClr val="FF0000"/>
                </a:solidFill>
              </a:rPr>
              <a:t>PSA</a:t>
            </a:r>
            <a:r>
              <a:rPr lang="de-DE" sz="2000" b="1" dirty="0">
                <a:solidFill>
                  <a:srgbClr val="FF0000"/>
                </a:solidFill>
              </a:rPr>
              <a:t> bei Wärmestrahlung</a:t>
            </a:r>
            <a:endParaRPr lang="de-DE" sz="1600" b="1" dirty="0">
              <a:solidFill>
                <a:srgbClr val="00206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-180528" y="162880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1600" b="1" dirty="0">
                <a:solidFill>
                  <a:srgbClr val="002060"/>
                </a:solidFill>
              </a:rPr>
              <a:t>Hitzeschutzkleidung</a:t>
            </a:r>
          </a:p>
          <a:p>
            <a:pPr marL="342900" indent="-342900" algn="ctr"/>
            <a:r>
              <a:rPr lang="de-DE" sz="1600" b="1" dirty="0">
                <a:solidFill>
                  <a:srgbClr val="002060"/>
                </a:solidFill>
              </a:rPr>
              <a:t>Form I - Teilschutz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0888"/>
            <a:ext cx="2248238" cy="403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420888"/>
            <a:ext cx="2203509" cy="409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276872"/>
            <a:ext cx="2160240" cy="424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3059832" y="1620089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1600" b="1" dirty="0">
                <a:solidFill>
                  <a:srgbClr val="002060"/>
                </a:solidFill>
              </a:rPr>
              <a:t>Hitzeschutzkleidung</a:t>
            </a:r>
          </a:p>
          <a:p>
            <a:pPr marL="342900" indent="-342900" algn="ctr"/>
            <a:r>
              <a:rPr lang="de-DE" sz="1600" b="1" dirty="0">
                <a:solidFill>
                  <a:srgbClr val="002060"/>
                </a:solidFill>
              </a:rPr>
              <a:t>Form II - Teilschutz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228184" y="162880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1600" b="1" dirty="0">
                <a:solidFill>
                  <a:srgbClr val="002060"/>
                </a:solidFill>
              </a:rPr>
              <a:t>Hitzeschutzkleidung</a:t>
            </a:r>
          </a:p>
          <a:p>
            <a:pPr marL="342900" indent="-342900" algn="ctr"/>
            <a:r>
              <a:rPr lang="de-DE" sz="1600" b="1" dirty="0">
                <a:solidFill>
                  <a:srgbClr val="002060"/>
                </a:solidFill>
              </a:rPr>
              <a:t>Form III - Vollschutz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nkop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76456" cy="6680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1520" y="98072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2000" b="1" dirty="0">
                <a:solidFill>
                  <a:srgbClr val="FF0000"/>
                </a:solidFill>
              </a:rPr>
              <a:t>Feuerwehranwärter</a:t>
            </a:r>
            <a:endParaRPr lang="de-DE" sz="16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2160697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556792"/>
            <a:ext cx="1915183" cy="389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1187624" y="1268760"/>
            <a:ext cx="2223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1600" b="1" dirty="0">
                <a:solidFill>
                  <a:srgbClr val="002060"/>
                </a:solidFill>
              </a:rPr>
              <a:t>Von 12 bis 16 Jahren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64088" y="1290246"/>
            <a:ext cx="2223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1600" b="1" dirty="0">
                <a:solidFill>
                  <a:srgbClr val="002060"/>
                </a:solidFill>
              </a:rPr>
              <a:t>Von 16 bis 18 Jahren</a:t>
            </a:r>
          </a:p>
        </p:txBody>
      </p:sp>
      <p:sp>
        <p:nvSpPr>
          <p:cNvPr id="8" name="Rechteck 7"/>
          <p:cNvSpPr/>
          <p:nvPr/>
        </p:nvSpPr>
        <p:spPr>
          <a:xfrm>
            <a:off x="1115616" y="5373216"/>
            <a:ext cx="2520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• Übungsanzug</a:t>
            </a:r>
          </a:p>
          <a:p>
            <a:endParaRPr lang="de-DE" sz="1200" dirty="0"/>
          </a:p>
          <a:p>
            <a:r>
              <a:rPr lang="de-DE" sz="1200" dirty="0"/>
              <a:t>• Feuerwehrhelm, orange</a:t>
            </a:r>
          </a:p>
          <a:p>
            <a:endParaRPr lang="de-DE" sz="1200" dirty="0"/>
          </a:p>
          <a:p>
            <a:r>
              <a:rPr lang="de-DE" sz="1200" dirty="0"/>
              <a:t>• Festes und sicheres Schuhwerk</a:t>
            </a:r>
          </a:p>
          <a:p>
            <a:endParaRPr lang="de-DE" sz="1200" dirty="0"/>
          </a:p>
          <a:p>
            <a:r>
              <a:rPr lang="de-DE" sz="1200" dirty="0"/>
              <a:t>• Feuerwehrschutzhandschuhe</a:t>
            </a:r>
          </a:p>
        </p:txBody>
      </p:sp>
      <p:sp>
        <p:nvSpPr>
          <p:cNvPr id="9" name="Rechteck 8"/>
          <p:cNvSpPr/>
          <p:nvPr/>
        </p:nvSpPr>
        <p:spPr>
          <a:xfrm>
            <a:off x="5076056" y="5356373"/>
            <a:ext cx="29523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• Übungsanzug</a:t>
            </a:r>
          </a:p>
          <a:p>
            <a:endParaRPr lang="de-DE" sz="1200" dirty="0"/>
          </a:p>
          <a:p>
            <a:r>
              <a:rPr lang="de-DE" sz="1200" dirty="0"/>
              <a:t>• Feuerwehrhelm mit Nackenschutz</a:t>
            </a:r>
          </a:p>
          <a:p>
            <a:endParaRPr lang="de-DE" sz="1200" dirty="0"/>
          </a:p>
          <a:p>
            <a:r>
              <a:rPr lang="de-DE" sz="1200" dirty="0"/>
              <a:t>• Festes und sicheres Schuhwerk</a:t>
            </a:r>
          </a:p>
          <a:p>
            <a:endParaRPr lang="de-DE" sz="1200" dirty="0"/>
          </a:p>
          <a:p>
            <a:r>
              <a:rPr lang="de-DE" sz="1200" dirty="0"/>
              <a:t>• Feuerwehrschutzhandschuhe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nkop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76456" cy="6680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1520" y="98072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2000" b="1" dirty="0" err="1">
                <a:solidFill>
                  <a:srgbClr val="FF0000"/>
                </a:solidFill>
              </a:rPr>
              <a:t>PSA</a:t>
            </a:r>
            <a:r>
              <a:rPr lang="de-DE" sz="2000" b="1" dirty="0">
                <a:solidFill>
                  <a:srgbClr val="FF0000"/>
                </a:solidFill>
              </a:rPr>
              <a:t> bei Wärmestrahlung</a:t>
            </a:r>
            <a:endParaRPr lang="de-DE" sz="1600" b="1" dirty="0">
              <a:solidFill>
                <a:srgbClr val="00206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-180528" y="162880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1600" b="1" dirty="0">
                <a:solidFill>
                  <a:srgbClr val="002060"/>
                </a:solidFill>
              </a:rPr>
              <a:t>Hitzeschutzkleidung</a:t>
            </a:r>
          </a:p>
          <a:p>
            <a:pPr marL="342900" indent="-342900" algn="ctr"/>
            <a:r>
              <a:rPr lang="de-DE" sz="1600" b="1" dirty="0">
                <a:solidFill>
                  <a:srgbClr val="002060"/>
                </a:solidFill>
              </a:rPr>
              <a:t>Form I - Teilschutz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0888"/>
            <a:ext cx="2248238" cy="403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/>
        </p:nvSpPr>
        <p:spPr>
          <a:xfrm>
            <a:off x="2699792" y="2132856"/>
            <a:ext cx="60486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err="1"/>
              <a:t>PSA</a:t>
            </a:r>
            <a:r>
              <a:rPr lang="de-DE" sz="1400" b="1" dirty="0"/>
              <a:t> wie bei Brandbekämpfung im Innenangriff</a:t>
            </a:r>
          </a:p>
          <a:p>
            <a:r>
              <a:rPr lang="de-DE" sz="1400" b="1" dirty="0"/>
              <a:t>zusätzlich Hitzeschutzkleidung Form I</a:t>
            </a:r>
          </a:p>
          <a:p>
            <a:endParaRPr lang="de-DE" sz="1400" b="1" dirty="0"/>
          </a:p>
          <a:p>
            <a:r>
              <a:rPr lang="de-DE" sz="1400" b="1" dirty="0"/>
              <a:t>– Besteht aus</a:t>
            </a:r>
          </a:p>
          <a:p>
            <a:endParaRPr lang="de-DE" sz="1400" b="1" dirty="0"/>
          </a:p>
          <a:p>
            <a:r>
              <a:rPr lang="de-DE" sz="1400" b="1" dirty="0"/>
              <a:t>• Kopfhaube mit Sichtgitter und Schulterschutz</a:t>
            </a:r>
          </a:p>
          <a:p>
            <a:r>
              <a:rPr lang="de-DE" sz="1400" b="1" dirty="0"/>
              <a:t>• Handschuhen mit langen Stulpen</a:t>
            </a:r>
          </a:p>
          <a:p>
            <a:endParaRPr lang="de-DE" sz="1400" b="1" dirty="0"/>
          </a:p>
          <a:p>
            <a:r>
              <a:rPr lang="de-DE" sz="1400" b="1" dirty="0"/>
              <a:t>– Einsatzhinweise</a:t>
            </a:r>
          </a:p>
          <a:p>
            <a:endParaRPr lang="de-DE" sz="1400" b="1" dirty="0"/>
          </a:p>
          <a:p>
            <a:r>
              <a:rPr lang="de-DE" sz="1400" b="1" dirty="0"/>
              <a:t>• Teilkörperschutz (Kopf, Brust, Schulterbereich) gegen  </a:t>
            </a:r>
          </a:p>
          <a:p>
            <a:r>
              <a:rPr lang="de-DE" sz="1400" b="1" dirty="0"/>
              <a:t>   Wärmestrahlung, Flammen bzw. Stichflammen und glühenden</a:t>
            </a:r>
          </a:p>
          <a:p>
            <a:r>
              <a:rPr lang="de-DE" sz="1400" b="1" dirty="0"/>
              <a:t>   oder heißen Teilen</a:t>
            </a:r>
          </a:p>
          <a:p>
            <a:r>
              <a:rPr lang="de-DE" sz="1400" b="1" dirty="0"/>
              <a:t>• In Verbindung mit Einsatz von Atemschutzgeräten</a:t>
            </a:r>
          </a:p>
          <a:p>
            <a:r>
              <a:rPr lang="de-DE" sz="1400" b="1" dirty="0"/>
              <a:t>  ist zusätzliche Ausbildung erforderlich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nkop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76456" cy="6680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1520" y="98072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2000" b="1" dirty="0" err="1">
                <a:solidFill>
                  <a:srgbClr val="FF0000"/>
                </a:solidFill>
              </a:rPr>
              <a:t>PSA</a:t>
            </a:r>
            <a:r>
              <a:rPr lang="de-DE" sz="2000" b="1" dirty="0">
                <a:solidFill>
                  <a:srgbClr val="FF0000"/>
                </a:solidFill>
              </a:rPr>
              <a:t> bei Wärmestrahlung</a:t>
            </a:r>
            <a:endParaRPr lang="de-DE" sz="1600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8"/>
            <a:ext cx="2203509" cy="409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-180528" y="1620089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1600" b="1" dirty="0">
                <a:solidFill>
                  <a:srgbClr val="002060"/>
                </a:solidFill>
              </a:rPr>
              <a:t>Hitzeschutzkleidung</a:t>
            </a:r>
          </a:p>
          <a:p>
            <a:pPr marL="342900" indent="-342900" algn="ctr"/>
            <a:r>
              <a:rPr lang="de-DE" sz="1600" b="1" dirty="0">
                <a:solidFill>
                  <a:srgbClr val="002060"/>
                </a:solidFill>
              </a:rPr>
              <a:t>Form II - Teilschutz</a:t>
            </a:r>
          </a:p>
        </p:txBody>
      </p:sp>
      <p:sp>
        <p:nvSpPr>
          <p:cNvPr id="10" name="Rechteck 9"/>
          <p:cNvSpPr/>
          <p:nvPr/>
        </p:nvSpPr>
        <p:spPr>
          <a:xfrm>
            <a:off x="2627784" y="2409269"/>
            <a:ext cx="64087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err="1"/>
              <a:t>PSA</a:t>
            </a:r>
            <a:r>
              <a:rPr lang="de-DE" sz="1400" b="1" dirty="0"/>
              <a:t> wie bei Brandbekämpfung im Innenangriff</a:t>
            </a:r>
          </a:p>
          <a:p>
            <a:r>
              <a:rPr lang="de-DE" sz="1400" b="1" dirty="0"/>
              <a:t>zusätzlich Hitzeschutzkleidung Form II</a:t>
            </a:r>
          </a:p>
          <a:p>
            <a:endParaRPr lang="de-DE" sz="1400" b="1" dirty="0"/>
          </a:p>
          <a:p>
            <a:r>
              <a:rPr lang="de-DE" sz="1400" b="1" dirty="0"/>
              <a:t>– Besteht aus</a:t>
            </a:r>
          </a:p>
          <a:p>
            <a:endParaRPr lang="de-DE" sz="1400" b="1" dirty="0"/>
          </a:p>
          <a:p>
            <a:r>
              <a:rPr lang="de-DE" sz="1400" b="1" dirty="0"/>
              <a:t>• Mantel (Umhang) einschließlich Kopfhaube mit Sichtscheibe gegen  </a:t>
            </a:r>
          </a:p>
          <a:p>
            <a:r>
              <a:rPr lang="de-DE" sz="1400" b="1" dirty="0"/>
              <a:t>  Wärmestrahlung</a:t>
            </a:r>
          </a:p>
          <a:p>
            <a:r>
              <a:rPr lang="de-DE" sz="1400" b="1" dirty="0"/>
              <a:t>• Handschuhen mit langen Stulpen</a:t>
            </a:r>
          </a:p>
          <a:p>
            <a:endParaRPr lang="de-DE" sz="1400" b="1" dirty="0"/>
          </a:p>
          <a:p>
            <a:r>
              <a:rPr lang="de-DE" sz="1400" b="1" dirty="0"/>
              <a:t>– Einsatzhinweise</a:t>
            </a:r>
          </a:p>
          <a:p>
            <a:endParaRPr lang="de-DE" sz="1400" b="1" dirty="0"/>
          </a:p>
          <a:p>
            <a:r>
              <a:rPr lang="de-DE" sz="1400" b="1" dirty="0"/>
              <a:t>• Teilkörperschutz (Kopf, Oberkörper, Arme, teilweise Beinbereich) gegen</a:t>
            </a:r>
          </a:p>
          <a:p>
            <a:r>
              <a:rPr lang="de-DE" sz="1400" b="1" dirty="0"/>
              <a:t>   Wärmestrahlung, Flammen bzw. Stichflammen und glühenden oder    </a:t>
            </a:r>
          </a:p>
          <a:p>
            <a:r>
              <a:rPr lang="de-DE" sz="1400" b="1" dirty="0"/>
              <a:t>   heißen Teilen</a:t>
            </a:r>
          </a:p>
          <a:p>
            <a:r>
              <a:rPr lang="de-DE" sz="1400" b="1" dirty="0"/>
              <a:t>• In Verbindung mit Einsatz von Atemschutzgeräten ist zusätzliche   </a:t>
            </a:r>
          </a:p>
          <a:p>
            <a:r>
              <a:rPr lang="de-DE" sz="1400" b="1" dirty="0"/>
              <a:t>   Ausbildung erforderlich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nkop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76456" cy="6680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1520" y="98072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2000" b="1" dirty="0" err="1">
                <a:solidFill>
                  <a:srgbClr val="FF0000"/>
                </a:solidFill>
              </a:rPr>
              <a:t>PSA</a:t>
            </a:r>
            <a:r>
              <a:rPr lang="de-DE" sz="2000" b="1" dirty="0">
                <a:solidFill>
                  <a:srgbClr val="FF0000"/>
                </a:solidFill>
              </a:rPr>
              <a:t> bei Wärmestrahlung</a:t>
            </a:r>
            <a:endParaRPr lang="de-DE" sz="1600" b="1" dirty="0">
              <a:solidFill>
                <a:srgbClr val="00206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2160240" cy="424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-180528" y="162880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1600" b="1" dirty="0">
                <a:solidFill>
                  <a:srgbClr val="002060"/>
                </a:solidFill>
              </a:rPr>
              <a:t>Hitzeschutzkleidung</a:t>
            </a:r>
          </a:p>
          <a:p>
            <a:pPr marL="342900" indent="-342900" algn="ctr"/>
            <a:r>
              <a:rPr lang="de-DE" sz="1600" b="1" dirty="0">
                <a:solidFill>
                  <a:srgbClr val="002060"/>
                </a:solidFill>
              </a:rPr>
              <a:t>Form III - Vollschutz</a:t>
            </a:r>
          </a:p>
        </p:txBody>
      </p:sp>
      <p:sp>
        <p:nvSpPr>
          <p:cNvPr id="10" name="Rechteck 9"/>
          <p:cNvSpPr/>
          <p:nvPr/>
        </p:nvSpPr>
        <p:spPr>
          <a:xfrm>
            <a:off x="2664296" y="1980123"/>
            <a:ext cx="6372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/>
              <a:t>Feuerwehrschutzanzug, Feuerwehrhelm, </a:t>
            </a:r>
            <a:r>
              <a:rPr lang="de-DE" sz="1400" b="1" dirty="0" err="1"/>
              <a:t>umluftunabhängiges</a:t>
            </a:r>
            <a:r>
              <a:rPr lang="de-DE" sz="1400" b="1" dirty="0"/>
              <a:t> Atemschutzgerät (</a:t>
            </a:r>
            <a:r>
              <a:rPr lang="de-DE" sz="1400" b="1" dirty="0" err="1"/>
              <a:t>Pressluftatmer</a:t>
            </a:r>
            <a:r>
              <a:rPr lang="de-DE" sz="1400" b="1" dirty="0"/>
              <a:t> zusätzlich Hitzeschutzkleidung Form III</a:t>
            </a:r>
          </a:p>
          <a:p>
            <a:endParaRPr lang="de-DE" sz="1400" b="1" dirty="0"/>
          </a:p>
          <a:p>
            <a:r>
              <a:rPr lang="de-DE" sz="1400" b="1" dirty="0"/>
              <a:t>– Besteht aus</a:t>
            </a:r>
          </a:p>
          <a:p>
            <a:r>
              <a:rPr lang="de-DE" sz="1400" b="1" dirty="0"/>
              <a:t>• Vollschutzanzug einschließlich Kopfhaube mit Sichtscheibe gegen  </a:t>
            </a:r>
          </a:p>
          <a:p>
            <a:r>
              <a:rPr lang="de-DE" sz="1400" b="1" dirty="0"/>
              <a:t>   Wärmestrahlung</a:t>
            </a:r>
          </a:p>
          <a:p>
            <a:r>
              <a:rPr lang="de-DE" sz="1400" b="1" dirty="0"/>
              <a:t>• Handschuhen mit langen Stulpen</a:t>
            </a:r>
          </a:p>
          <a:p>
            <a:r>
              <a:rPr lang="de-DE" sz="1400" b="1" dirty="0"/>
              <a:t>• Hitzeschutzstiefel mit hitzebeständiger Sohle</a:t>
            </a:r>
          </a:p>
          <a:p>
            <a:endParaRPr lang="de-DE" sz="1400" b="1" dirty="0"/>
          </a:p>
          <a:p>
            <a:r>
              <a:rPr lang="de-DE" sz="1400" b="1" dirty="0"/>
              <a:t>– Einsatzhinweise</a:t>
            </a:r>
          </a:p>
          <a:p>
            <a:r>
              <a:rPr lang="de-DE" sz="1400" b="1" dirty="0"/>
              <a:t>• Vollkörperschutz gegen Wärmestrahlung, Flammen bzw. Stichflammen  </a:t>
            </a:r>
          </a:p>
          <a:p>
            <a:r>
              <a:rPr lang="de-DE" sz="1400" b="1" dirty="0"/>
              <a:t>   und glühenden oder heißen Teilen</a:t>
            </a:r>
          </a:p>
          <a:p>
            <a:r>
              <a:rPr lang="de-DE" sz="1400" b="1" dirty="0"/>
              <a:t>• Darf nur mit </a:t>
            </a:r>
            <a:r>
              <a:rPr lang="de-DE" sz="1400" b="1" dirty="0" err="1"/>
              <a:t>umluftunabhängigem</a:t>
            </a:r>
            <a:r>
              <a:rPr lang="de-DE" sz="1400" b="1" dirty="0"/>
              <a:t> Atemschutzgerät getragen werden</a:t>
            </a:r>
          </a:p>
          <a:p>
            <a:r>
              <a:rPr lang="de-DE" sz="1400" b="1" dirty="0"/>
              <a:t>• Einsatzzeit begrenzt durch extreme</a:t>
            </a:r>
          </a:p>
          <a:p>
            <a:r>
              <a:rPr lang="de-DE" sz="1400" b="1" dirty="0"/>
              <a:t>Arbeitsbedingungen</a:t>
            </a:r>
          </a:p>
          <a:p>
            <a:r>
              <a:rPr lang="de-DE" sz="1400" b="1" dirty="0"/>
              <a:t> Hohe Temperaturen</a:t>
            </a:r>
          </a:p>
          <a:p>
            <a:r>
              <a:rPr lang="de-DE" sz="1400" b="1" dirty="0"/>
              <a:t> Einschränkung der Bewegungsfreiheit</a:t>
            </a:r>
          </a:p>
          <a:p>
            <a:r>
              <a:rPr lang="de-DE" sz="1400" b="1" dirty="0"/>
              <a:t> Tragen von </a:t>
            </a:r>
            <a:r>
              <a:rPr lang="de-DE" sz="1400" b="1" dirty="0" err="1"/>
              <a:t>Pressluftatmer</a:t>
            </a:r>
            <a:endParaRPr lang="de-DE" sz="1400" b="1" dirty="0"/>
          </a:p>
          <a:p>
            <a:r>
              <a:rPr lang="de-DE" sz="1400" b="1" dirty="0"/>
              <a:t> Gewicht der Schutzausrüstung</a:t>
            </a:r>
          </a:p>
          <a:p>
            <a:r>
              <a:rPr lang="de-DE" sz="1400" b="1" dirty="0"/>
              <a:t>• Zusätzliche Ausbildung erforderlich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nkop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76456" cy="6680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1520" y="98072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2000" b="1" dirty="0" err="1">
                <a:solidFill>
                  <a:srgbClr val="FF0000"/>
                </a:solidFill>
              </a:rPr>
              <a:t>PSA</a:t>
            </a:r>
            <a:r>
              <a:rPr lang="de-DE" sz="2000" b="1" dirty="0">
                <a:solidFill>
                  <a:srgbClr val="FF0000"/>
                </a:solidFill>
              </a:rPr>
              <a:t> bei brennbaren Flüssigkeiten</a:t>
            </a:r>
            <a:endParaRPr lang="de-DE" sz="16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1696314" cy="485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2771800" y="1759456"/>
            <a:ext cx="6372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/>
              <a:t>– Zusätzlicher Körperschutz gegen</a:t>
            </a:r>
          </a:p>
          <a:p>
            <a:r>
              <a:rPr lang="de-DE" sz="1400" b="1" dirty="0"/>
              <a:t>• Verschmutzung mit Mineralölen und anderen brennbaren Flüssigkeiten</a:t>
            </a:r>
          </a:p>
          <a:p>
            <a:r>
              <a:rPr lang="de-DE" sz="1400" b="1" dirty="0"/>
              <a:t>• Stichflammen</a:t>
            </a:r>
          </a:p>
          <a:p>
            <a:endParaRPr lang="de-DE" sz="1400" b="1" dirty="0"/>
          </a:p>
          <a:p>
            <a:r>
              <a:rPr lang="de-DE" sz="1400" b="1" dirty="0"/>
              <a:t>– Besteht aus</a:t>
            </a:r>
          </a:p>
          <a:p>
            <a:r>
              <a:rPr lang="de-DE" sz="1400" b="1" dirty="0"/>
              <a:t>• </a:t>
            </a:r>
            <a:r>
              <a:rPr lang="de-DE" sz="1400" b="1" dirty="0" err="1"/>
              <a:t>PSA</a:t>
            </a:r>
            <a:r>
              <a:rPr lang="de-DE" sz="1400" b="1" dirty="0"/>
              <a:t> wie bei Brandbekämpfung im Freien</a:t>
            </a:r>
          </a:p>
          <a:p>
            <a:r>
              <a:rPr lang="de-DE" sz="1400" b="1" dirty="0"/>
              <a:t>• Kopfhaube mit Sichtschutzgitter und Schulterschutz</a:t>
            </a:r>
          </a:p>
          <a:p>
            <a:r>
              <a:rPr lang="de-DE" sz="1400" b="1" dirty="0"/>
              <a:t>• Latzhose</a:t>
            </a:r>
          </a:p>
          <a:p>
            <a:r>
              <a:rPr lang="de-DE" sz="1400" b="1" dirty="0"/>
              <a:t>• Jacke</a:t>
            </a:r>
          </a:p>
          <a:p>
            <a:r>
              <a:rPr lang="de-DE" sz="1400" b="1" dirty="0"/>
              <a:t>• Handschuhen mit langen Stulpen</a:t>
            </a:r>
          </a:p>
          <a:p>
            <a:r>
              <a:rPr lang="de-DE" sz="1400" b="1" dirty="0"/>
              <a:t>• Gummistiefel</a:t>
            </a:r>
          </a:p>
          <a:p>
            <a:r>
              <a:rPr lang="de-DE" sz="1400" b="1" dirty="0"/>
              <a:t>• Ggf. </a:t>
            </a:r>
            <a:r>
              <a:rPr lang="de-DE" sz="1400" b="1" dirty="0" err="1"/>
              <a:t>umluftunabhängiger</a:t>
            </a:r>
            <a:r>
              <a:rPr lang="de-DE" sz="1400" b="1" dirty="0"/>
              <a:t> Atemschutz (</a:t>
            </a:r>
            <a:r>
              <a:rPr lang="de-DE" sz="1400" b="1" dirty="0" err="1"/>
              <a:t>Pressluftatmer</a:t>
            </a:r>
            <a:r>
              <a:rPr lang="de-DE" sz="1400" b="1" dirty="0"/>
              <a:t>)</a:t>
            </a:r>
          </a:p>
          <a:p>
            <a:endParaRPr lang="de-DE" sz="1400" b="1" dirty="0"/>
          </a:p>
          <a:p>
            <a:r>
              <a:rPr lang="de-DE" sz="1400" b="1" dirty="0"/>
              <a:t>– Einsatzhinweise</a:t>
            </a:r>
          </a:p>
          <a:p>
            <a:r>
              <a:rPr lang="de-DE" sz="1400" b="1" dirty="0"/>
              <a:t>• Einsatzzeit begrenzt durch</a:t>
            </a:r>
          </a:p>
          <a:p>
            <a:r>
              <a:rPr lang="de-DE" sz="1400" b="1" dirty="0"/>
              <a:t> Einschränkung der Bewegungsfreiheit in Verbindung mit  </a:t>
            </a:r>
          </a:p>
          <a:p>
            <a:r>
              <a:rPr lang="de-DE" sz="1400" b="1" dirty="0"/>
              <a:t>    </a:t>
            </a:r>
            <a:r>
              <a:rPr lang="de-DE" sz="1400" b="1" dirty="0" err="1"/>
              <a:t>umluftunabhängiger</a:t>
            </a:r>
            <a:r>
              <a:rPr lang="de-DE" sz="1400" b="1" dirty="0"/>
              <a:t> Atemschutz</a:t>
            </a:r>
          </a:p>
          <a:p>
            <a:r>
              <a:rPr lang="de-DE" sz="1400" b="1" dirty="0"/>
              <a:t> Zusätzliche Ausbildung erforderlich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nkop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76456" cy="6680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1520" y="98072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2000" b="1" dirty="0" err="1">
                <a:solidFill>
                  <a:srgbClr val="FF0000"/>
                </a:solidFill>
              </a:rPr>
              <a:t>PSA</a:t>
            </a:r>
            <a:r>
              <a:rPr lang="de-DE" sz="2000" b="1" dirty="0">
                <a:solidFill>
                  <a:srgbClr val="FF0000"/>
                </a:solidFill>
              </a:rPr>
              <a:t> bei Einsatz mit Chemikalien</a:t>
            </a:r>
            <a:endParaRPr lang="de-DE" sz="1600" b="1" dirty="0">
              <a:solidFill>
                <a:srgbClr val="00206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203848" y="1844824"/>
            <a:ext cx="594015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/>
              <a:t>Flüssigkeitsdichte Schutzkleidung als begrenzter Schutz gegen flüssige Chemikalien und zur Dekontamination</a:t>
            </a:r>
          </a:p>
          <a:p>
            <a:endParaRPr lang="de-DE" sz="1400" b="1" dirty="0"/>
          </a:p>
          <a:p>
            <a:r>
              <a:rPr lang="de-DE" sz="1400" b="1" dirty="0"/>
              <a:t>– Besteht aus</a:t>
            </a:r>
          </a:p>
          <a:p>
            <a:r>
              <a:rPr lang="de-DE" sz="1400" b="1" dirty="0"/>
              <a:t>• Einteiligem Schutzanzug</a:t>
            </a:r>
          </a:p>
          <a:p>
            <a:r>
              <a:rPr lang="de-DE" sz="1400" b="1" dirty="0"/>
              <a:t>• Handschuhen</a:t>
            </a:r>
          </a:p>
          <a:p>
            <a:r>
              <a:rPr lang="de-DE" sz="1400" b="1" dirty="0"/>
              <a:t>• Gummistiefel</a:t>
            </a:r>
          </a:p>
          <a:p>
            <a:r>
              <a:rPr lang="de-DE" sz="1400" b="1" dirty="0"/>
              <a:t>• Atemschutzmaske mit Filter oder Atemschutzgerät</a:t>
            </a:r>
          </a:p>
          <a:p>
            <a:endParaRPr lang="de-DE" sz="1400" b="1" dirty="0"/>
          </a:p>
          <a:p>
            <a:r>
              <a:rPr lang="de-DE" sz="1400" b="1" dirty="0"/>
              <a:t>– Einsatzhinweise</a:t>
            </a:r>
          </a:p>
          <a:p>
            <a:r>
              <a:rPr lang="de-DE" sz="1400" b="1" dirty="0"/>
              <a:t>• Tragezeit begrenzt</a:t>
            </a:r>
          </a:p>
          <a:p>
            <a:r>
              <a:rPr lang="de-DE" sz="1400" b="1" dirty="0"/>
              <a:t> Einschränkung der Bewegungsfreiheit</a:t>
            </a:r>
          </a:p>
          <a:p>
            <a:r>
              <a:rPr lang="de-DE" sz="1400" b="1" dirty="0"/>
              <a:t> Wärmestau im Anzug möglich </a:t>
            </a:r>
          </a:p>
          <a:p>
            <a:r>
              <a:rPr lang="de-DE" sz="1400" b="1" dirty="0"/>
              <a:t>• Schützt nicht vor Gasen und Feinstäuben</a:t>
            </a:r>
          </a:p>
          <a:p>
            <a:r>
              <a:rPr lang="de-DE" sz="1400" b="1" dirty="0"/>
              <a:t>• ggf. zusätzliche Abdichtung zwischen Anzug, Atemschutzmaske,  </a:t>
            </a:r>
          </a:p>
          <a:p>
            <a:r>
              <a:rPr lang="de-DE" sz="1400" b="1" dirty="0"/>
              <a:t>  Handschuhen und Stiefeln notwendig</a:t>
            </a:r>
          </a:p>
          <a:p>
            <a:r>
              <a:rPr lang="de-DE" sz="1400" b="1" dirty="0"/>
              <a:t>• zusätzliche Ausbildung erforderlich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1189689" cy="400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988840"/>
            <a:ext cx="1512168" cy="388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35496" y="1340768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1600" b="1" dirty="0">
                <a:solidFill>
                  <a:srgbClr val="002060"/>
                </a:solidFill>
              </a:rPr>
              <a:t>Flüssigkeitsschutzanzug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nkop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76456" cy="6680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1520" y="98072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2000" b="1" dirty="0" err="1">
                <a:solidFill>
                  <a:srgbClr val="FF0000"/>
                </a:solidFill>
              </a:rPr>
              <a:t>PSA</a:t>
            </a:r>
            <a:r>
              <a:rPr lang="de-DE" sz="2000" b="1" dirty="0">
                <a:solidFill>
                  <a:srgbClr val="FF0000"/>
                </a:solidFill>
              </a:rPr>
              <a:t> bei Einsatz mit Chemikalien</a:t>
            </a:r>
            <a:endParaRPr lang="de-DE" sz="1600" b="1" dirty="0">
              <a:solidFill>
                <a:srgbClr val="00206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627784" y="2266414"/>
            <a:ext cx="65162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/>
              <a:t>Vollkörperschutz gegen Säuren, Laugen, brennbaren Flüssigkeiten, Gasen, Dämpfen und radioaktiven Stoffen</a:t>
            </a:r>
          </a:p>
          <a:p>
            <a:endParaRPr lang="de-DE" sz="1400" b="1" dirty="0"/>
          </a:p>
          <a:p>
            <a:r>
              <a:rPr lang="de-DE" sz="1400" b="1" dirty="0"/>
              <a:t>– Besteht aus</a:t>
            </a:r>
          </a:p>
          <a:p>
            <a:r>
              <a:rPr lang="de-DE" sz="1400" b="1" dirty="0"/>
              <a:t>• Einteiligem Chemikalienschutzanzug mit integrierter</a:t>
            </a:r>
          </a:p>
          <a:p>
            <a:r>
              <a:rPr lang="de-DE" sz="1400" b="1" dirty="0"/>
              <a:t> Sichtscheibe</a:t>
            </a:r>
          </a:p>
          <a:p>
            <a:r>
              <a:rPr lang="de-DE" sz="1400" b="1" dirty="0"/>
              <a:t> Handschuhen</a:t>
            </a:r>
          </a:p>
          <a:p>
            <a:r>
              <a:rPr lang="de-DE" sz="1400" b="1" dirty="0"/>
              <a:t> Gummistiefel</a:t>
            </a:r>
          </a:p>
          <a:p>
            <a:endParaRPr lang="de-DE" sz="1400" b="1" dirty="0"/>
          </a:p>
          <a:p>
            <a:r>
              <a:rPr lang="de-DE" sz="1400" b="1" dirty="0"/>
              <a:t>– Einsatzhinweise</a:t>
            </a:r>
          </a:p>
          <a:p>
            <a:r>
              <a:rPr lang="de-DE" sz="1400" b="1" dirty="0"/>
              <a:t>• Darf nur in Verbindung mit Atemschutzgerät getragen werden</a:t>
            </a:r>
          </a:p>
          <a:p>
            <a:r>
              <a:rPr lang="de-DE" sz="1400" b="1" dirty="0"/>
              <a:t>• ist </a:t>
            </a:r>
            <a:r>
              <a:rPr lang="de-DE" sz="1400" b="1" dirty="0" err="1"/>
              <a:t>gasdicht</a:t>
            </a:r>
            <a:endParaRPr lang="de-DE" sz="1400" b="1" dirty="0"/>
          </a:p>
          <a:p>
            <a:r>
              <a:rPr lang="de-DE" sz="1400" b="1" dirty="0"/>
              <a:t>• Einsatzzeit begrenzt durch extreme Arbeitsbedingungen</a:t>
            </a:r>
          </a:p>
          <a:p>
            <a:r>
              <a:rPr lang="de-DE" sz="1400" b="1" dirty="0"/>
              <a:t> Einschränkung der Bewegungsfreiheit</a:t>
            </a:r>
          </a:p>
          <a:p>
            <a:r>
              <a:rPr lang="de-DE" sz="1400" b="1" dirty="0"/>
              <a:t> Tragen von </a:t>
            </a:r>
            <a:r>
              <a:rPr lang="de-DE" sz="1400" b="1" dirty="0" err="1"/>
              <a:t>umluftunabhängigem</a:t>
            </a:r>
            <a:r>
              <a:rPr lang="de-DE" sz="1400" b="1" dirty="0"/>
              <a:t> Atemschutz</a:t>
            </a:r>
          </a:p>
          <a:p>
            <a:r>
              <a:rPr lang="de-DE" sz="1400" b="1" dirty="0"/>
              <a:t> Gewicht der Schutzausrüstung</a:t>
            </a:r>
          </a:p>
          <a:p>
            <a:r>
              <a:rPr lang="de-DE" sz="1400" b="1" dirty="0"/>
              <a:t>• Sicht durch </a:t>
            </a:r>
            <a:r>
              <a:rPr lang="de-DE" sz="1400" b="1" dirty="0" err="1"/>
              <a:t>Pressluftatmer</a:t>
            </a:r>
            <a:r>
              <a:rPr lang="de-DE" sz="1400" b="1" dirty="0"/>
              <a:t> und Sichtscheibe extrem eingeschränkt</a:t>
            </a:r>
          </a:p>
          <a:p>
            <a:r>
              <a:rPr lang="de-DE" sz="1400" b="1" dirty="0"/>
              <a:t>• Darf nur nach zusätzlicher </a:t>
            </a:r>
            <a:r>
              <a:rPr lang="de-DE" sz="1400" b="1" dirty="0" err="1"/>
              <a:t>CSA</a:t>
            </a:r>
            <a:r>
              <a:rPr lang="de-DE" sz="1400" b="1" dirty="0"/>
              <a:t>-Ausbildung getragen werden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5496" y="1340768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1600" b="1" dirty="0">
                <a:solidFill>
                  <a:srgbClr val="002060"/>
                </a:solidFill>
              </a:rPr>
              <a:t>Chemikalienschutzanzug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2205232" cy="499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nkop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76456" cy="6680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1520" y="98072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2000" b="1" dirty="0" err="1">
                <a:solidFill>
                  <a:srgbClr val="FF0000"/>
                </a:solidFill>
              </a:rPr>
              <a:t>PSA</a:t>
            </a:r>
            <a:r>
              <a:rPr lang="de-DE" sz="2000" b="1" dirty="0">
                <a:solidFill>
                  <a:srgbClr val="FF0000"/>
                </a:solidFill>
              </a:rPr>
              <a:t> bei radioaktiven Stoffen</a:t>
            </a:r>
            <a:endParaRPr lang="de-DE" sz="1600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98" y="2044799"/>
            <a:ext cx="222374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6574" y="2044799"/>
            <a:ext cx="1809922" cy="476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10"/>
          <p:cNvSpPr/>
          <p:nvPr/>
        </p:nvSpPr>
        <p:spPr>
          <a:xfrm>
            <a:off x="2141984" y="2552705"/>
            <a:ext cx="25740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/>
              <a:t>– Besteht aus</a:t>
            </a:r>
          </a:p>
          <a:p>
            <a:r>
              <a:rPr lang="de-DE" sz="1400" b="1" dirty="0"/>
              <a:t>• Kopfhaube</a:t>
            </a:r>
          </a:p>
          <a:p>
            <a:r>
              <a:rPr lang="de-DE" sz="1400" b="1" dirty="0"/>
              <a:t>• Handschuhen mit langen  </a:t>
            </a:r>
          </a:p>
          <a:p>
            <a:r>
              <a:rPr lang="de-DE" sz="1400" b="1" dirty="0"/>
              <a:t>  Stulpen</a:t>
            </a:r>
          </a:p>
          <a:p>
            <a:r>
              <a:rPr lang="de-DE" sz="1400" b="1" dirty="0"/>
              <a:t>– Einsatzhinweise</a:t>
            </a:r>
          </a:p>
          <a:p>
            <a:r>
              <a:rPr lang="de-DE" sz="1400" b="1" dirty="0"/>
              <a:t>• Darf nur in Verbindung mit  </a:t>
            </a:r>
          </a:p>
          <a:p>
            <a:r>
              <a:rPr lang="de-DE" sz="1400" b="1" dirty="0"/>
              <a:t>  Atemschutzgerät getragen</a:t>
            </a:r>
          </a:p>
          <a:p>
            <a:r>
              <a:rPr lang="de-DE" sz="1400" b="1" dirty="0"/>
              <a:t>  werden</a:t>
            </a:r>
          </a:p>
          <a:p>
            <a:r>
              <a:rPr lang="de-DE" sz="1400" b="1" dirty="0"/>
              <a:t>• Schützt nur vor   </a:t>
            </a:r>
          </a:p>
          <a:p>
            <a:r>
              <a:rPr lang="de-DE" sz="1400" b="1" dirty="0"/>
              <a:t>   Verschmutzung durch</a:t>
            </a:r>
          </a:p>
          <a:p>
            <a:r>
              <a:rPr lang="de-DE" sz="1400" b="1" dirty="0"/>
              <a:t>   radioaktive Stoffe, nicht  </a:t>
            </a:r>
          </a:p>
          <a:p>
            <a:r>
              <a:rPr lang="de-DE" sz="1400" b="1" dirty="0"/>
              <a:t>   vor radioaktiver Strahlung</a:t>
            </a:r>
          </a:p>
          <a:p>
            <a:r>
              <a:rPr lang="de-DE" sz="1400" b="1" dirty="0"/>
              <a:t>• Zusätzliche Ausbildung  </a:t>
            </a:r>
          </a:p>
          <a:p>
            <a:r>
              <a:rPr lang="de-DE" sz="1400" b="1" dirty="0"/>
              <a:t>  erforderlich</a:t>
            </a:r>
          </a:p>
        </p:txBody>
      </p:sp>
      <p:sp>
        <p:nvSpPr>
          <p:cNvPr id="12" name="Rechteck 11"/>
          <p:cNvSpPr/>
          <p:nvPr/>
        </p:nvSpPr>
        <p:spPr>
          <a:xfrm>
            <a:off x="4806280" y="2552705"/>
            <a:ext cx="28620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/>
              <a:t>– Besteht aus</a:t>
            </a:r>
          </a:p>
          <a:p>
            <a:r>
              <a:rPr lang="de-DE" sz="1400" b="1" dirty="0"/>
              <a:t>• Einteiligem Kontaminations-</a:t>
            </a:r>
          </a:p>
          <a:p>
            <a:r>
              <a:rPr lang="de-DE" sz="1400" b="1" dirty="0"/>
              <a:t>  </a:t>
            </a:r>
            <a:r>
              <a:rPr lang="de-DE" sz="1400" b="1" dirty="0" err="1"/>
              <a:t>schutzanzug</a:t>
            </a:r>
            <a:r>
              <a:rPr lang="de-DE" sz="1400" b="1" dirty="0"/>
              <a:t> mit Kapuze</a:t>
            </a:r>
          </a:p>
          <a:p>
            <a:r>
              <a:rPr lang="de-DE" sz="1400" b="1" dirty="0"/>
              <a:t>– Einsatzhinweise</a:t>
            </a:r>
          </a:p>
          <a:p>
            <a:r>
              <a:rPr lang="de-DE" sz="1400" b="1" dirty="0"/>
              <a:t>• Darf nur in Verbindung mit</a:t>
            </a:r>
          </a:p>
          <a:p>
            <a:r>
              <a:rPr lang="de-DE" sz="1400" b="1" dirty="0"/>
              <a:t>   Atemschutzgerät getragen</a:t>
            </a:r>
          </a:p>
          <a:p>
            <a:r>
              <a:rPr lang="de-DE" sz="1400" b="1" dirty="0"/>
              <a:t>   werden</a:t>
            </a:r>
          </a:p>
          <a:p>
            <a:r>
              <a:rPr lang="de-DE" sz="1400" b="1" dirty="0"/>
              <a:t>• Helm und </a:t>
            </a:r>
            <a:r>
              <a:rPr lang="de-DE" sz="1400" b="1" dirty="0" err="1"/>
              <a:t>Pressluftatmer</a:t>
            </a:r>
            <a:r>
              <a:rPr lang="de-DE" sz="1400" b="1" dirty="0"/>
              <a:t>   </a:t>
            </a:r>
          </a:p>
          <a:p>
            <a:r>
              <a:rPr lang="de-DE" sz="1400" b="1" dirty="0"/>
              <a:t>  werden über dem   </a:t>
            </a:r>
          </a:p>
          <a:p>
            <a:r>
              <a:rPr lang="de-DE" sz="1400" b="1" dirty="0"/>
              <a:t>  Kontaminationsschutzanzug  </a:t>
            </a:r>
          </a:p>
          <a:p>
            <a:r>
              <a:rPr lang="de-DE" sz="1400" b="1" dirty="0"/>
              <a:t>  getragen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nkop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76456" cy="6680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1520" y="98072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2000" b="1" dirty="0">
                <a:solidFill>
                  <a:srgbClr val="FF0000"/>
                </a:solidFill>
              </a:rPr>
              <a:t>PSA für </a:t>
            </a:r>
            <a:r>
              <a:rPr lang="de-DE" sz="2000" b="1" dirty="0" err="1">
                <a:solidFill>
                  <a:srgbClr val="FF0000"/>
                </a:solidFill>
              </a:rPr>
              <a:t>THL</a:t>
            </a:r>
            <a:endParaRPr lang="de-DE" sz="1600" b="1" dirty="0">
              <a:solidFill>
                <a:srgbClr val="00206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39552" y="1540743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1600" b="1" dirty="0">
                <a:solidFill>
                  <a:srgbClr val="002060"/>
                </a:solidFill>
              </a:rPr>
              <a:t>bei technischer Rettung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148064" y="1540743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1600" b="1" dirty="0">
                <a:solidFill>
                  <a:srgbClr val="002060"/>
                </a:solidFill>
              </a:rPr>
              <a:t>bei Arbeiten mit der Motorsäge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4413101" cy="454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988840"/>
            <a:ext cx="3816424" cy="472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nkop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76456" cy="6680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1520" y="98072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2000" b="1" dirty="0" err="1">
                <a:solidFill>
                  <a:srgbClr val="FF0000"/>
                </a:solidFill>
              </a:rPr>
              <a:t>PSA</a:t>
            </a:r>
            <a:r>
              <a:rPr lang="de-DE" sz="2000" b="1" dirty="0">
                <a:solidFill>
                  <a:srgbClr val="FF0000"/>
                </a:solidFill>
              </a:rPr>
              <a:t> bei Insektenbekämpfung</a:t>
            </a:r>
            <a:endParaRPr lang="de-DE" sz="1600" b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663" y="1484784"/>
            <a:ext cx="2808537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nkop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76456" cy="6680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1520" y="1012666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dirty="0"/>
              <a:t>ffw-natternberg-rettenbach.net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988840"/>
            <a:ext cx="7668344" cy="4153686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B634F34-7D39-42B0-94D8-E9807C1F8889}"/>
              </a:ext>
            </a:extLst>
          </p:cNvPr>
          <p:cNvSpPr/>
          <p:nvPr/>
        </p:nvSpPr>
        <p:spPr>
          <a:xfrm>
            <a:off x="3347864" y="4149080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nkop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76456" cy="6680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1520" y="1052736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2000" b="1" dirty="0">
                <a:solidFill>
                  <a:srgbClr val="FF0000"/>
                </a:solidFill>
              </a:rPr>
              <a:t>Feuerwehrschutzanzug</a:t>
            </a:r>
            <a:endParaRPr lang="de-DE" sz="16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1751591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2915816" y="1556792"/>
            <a:ext cx="5976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Geprüfte und zertifizierte Feuerwehrschutzkleidung für alle Einsätze einschließlich Brandbekämpfung im Außenbereich, bei der keine Gefahr einer Stichflammenbildung zu erwarten ist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915816" y="2329716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Zweiteiliger Anzug, Latzhose mit Trägern, Jacke mit wasserdichtem Sattel und lichtreflektierenden Streifen, mehrere Taschen eingearbeitet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915816" y="2924944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Schützt vor</a:t>
            </a:r>
          </a:p>
          <a:p>
            <a:r>
              <a:rPr lang="de-DE" sz="1400" dirty="0"/>
              <a:t>- Äußeren Einwirkungen, z. B. Nässe, Kälte, Schmutz</a:t>
            </a:r>
          </a:p>
          <a:p>
            <a:r>
              <a:rPr lang="de-DE" sz="1400" dirty="0"/>
              <a:t>- mechanischen Einwirkungen, z. B. Stechen, Schneiden, Reißen</a:t>
            </a:r>
          </a:p>
          <a:p>
            <a:r>
              <a:rPr lang="de-DE" sz="1400" dirty="0"/>
              <a:t>- Wärmestrahlung, Flammen und  Wasserdampf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915816" y="3789040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- Warnwirkung im Straßenverkehr wie Warnweste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915816" y="4293096"/>
            <a:ext cx="5976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Trageweise</a:t>
            </a:r>
          </a:p>
          <a:p>
            <a:r>
              <a:rPr lang="de-DE" sz="1400" dirty="0"/>
              <a:t>Hose über den Feuerwehrstiefeln</a:t>
            </a:r>
          </a:p>
          <a:p>
            <a:r>
              <a:rPr lang="de-DE" sz="1400" dirty="0"/>
              <a:t>Zum besseren Schutz Kragen mit Kletthaftband schließen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915816" y="5157192"/>
            <a:ext cx="59766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Pflege</a:t>
            </a:r>
          </a:p>
          <a:p>
            <a:r>
              <a:rPr lang="de-DE" sz="1400" dirty="0"/>
              <a:t>Nassen Schutzanzug trocknen (nicht in den Trockner geben)</a:t>
            </a:r>
          </a:p>
          <a:p>
            <a:r>
              <a:rPr lang="de-DE" sz="1400" dirty="0"/>
              <a:t>Bei Verschmutzung Nass- oder Trockenreinigung</a:t>
            </a:r>
          </a:p>
          <a:p>
            <a:r>
              <a:rPr lang="de-DE" sz="1400" dirty="0"/>
              <a:t>Nachimprägnierung nach Bedarf</a:t>
            </a:r>
          </a:p>
          <a:p>
            <a:r>
              <a:rPr lang="de-DE" sz="1400" dirty="0"/>
              <a:t>Aufbewahrung  trocken und luftig aufhängen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nkop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76456" cy="6680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1520" y="1052736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2000" b="1" dirty="0">
                <a:solidFill>
                  <a:srgbClr val="FF0000"/>
                </a:solidFill>
              </a:rPr>
              <a:t>Feuerwehrhelm mit Nackenschutz</a:t>
            </a:r>
            <a:endParaRPr lang="de-DE" sz="16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shop.herbach.de/WebRoot/Store4/Shops/279910/4BCE/F4A6/0497/C6E0/A757/C0A8/2936/B793/1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3212976" cy="3212976"/>
          </a:xfrm>
          <a:prstGeom prst="rect">
            <a:avLst/>
          </a:prstGeom>
          <a:noFill/>
        </p:spPr>
      </p:pic>
      <p:sp>
        <p:nvSpPr>
          <p:cNvPr id="15" name="Rechteck 14"/>
          <p:cNvSpPr/>
          <p:nvPr/>
        </p:nvSpPr>
        <p:spPr>
          <a:xfrm>
            <a:off x="3707904" y="1764099"/>
            <a:ext cx="51845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/>
              <a:t>Art und Zweck</a:t>
            </a:r>
          </a:p>
          <a:p>
            <a:r>
              <a:rPr lang="de-DE" sz="1400" dirty="0"/>
              <a:t>• Helmschale mit Innenausstattung verhindert Kopfverletzungen</a:t>
            </a:r>
          </a:p>
          <a:p>
            <a:r>
              <a:rPr lang="de-DE" sz="1400" dirty="0"/>
              <a:t>• Reflektierender umlaufender Streifen und nachleuchtende</a:t>
            </a:r>
          </a:p>
          <a:p>
            <a:r>
              <a:rPr lang="de-DE" sz="1400" dirty="0"/>
              <a:t>  Farbe machen den Feuerwehrdienstleistenden bei Dunkelheit </a:t>
            </a:r>
          </a:p>
          <a:p>
            <a:r>
              <a:rPr lang="de-DE" sz="1400" dirty="0"/>
              <a:t>  kenntlich</a:t>
            </a:r>
          </a:p>
          <a:p>
            <a:r>
              <a:rPr lang="de-DE" sz="1400" dirty="0"/>
              <a:t>• Nackenschutz  schützt gegen Tropfen, Funken, Wasser </a:t>
            </a:r>
          </a:p>
          <a:p>
            <a:endParaRPr lang="de-DE" sz="1400" dirty="0"/>
          </a:p>
          <a:p>
            <a:r>
              <a:rPr lang="de-DE" sz="1400" b="1" dirty="0"/>
              <a:t>Trageweise</a:t>
            </a:r>
          </a:p>
          <a:p>
            <a:r>
              <a:rPr lang="de-DE" sz="1400" dirty="0"/>
              <a:t>• Innenausstattung auf Kopfweite einstellen</a:t>
            </a:r>
          </a:p>
          <a:p>
            <a:r>
              <a:rPr lang="de-DE" sz="1400" dirty="0"/>
              <a:t>• Nackenriemen kreuzen sich am Hinterkopf und bewirken </a:t>
            </a:r>
          </a:p>
          <a:p>
            <a:r>
              <a:rPr lang="de-DE" sz="1400" dirty="0"/>
              <a:t>  festen Sitz</a:t>
            </a:r>
          </a:p>
          <a:p>
            <a:r>
              <a:rPr lang="de-DE" sz="1400" dirty="0"/>
              <a:t>• Kinnriemen fest schließen, loses Ende befestigen</a:t>
            </a:r>
          </a:p>
          <a:p>
            <a:r>
              <a:rPr lang="de-DE" sz="1400" dirty="0"/>
              <a:t>• Nackenschutz wird nach unten abfallend getragen (nicht als</a:t>
            </a:r>
          </a:p>
          <a:p>
            <a:r>
              <a:rPr lang="de-DE" sz="1400" dirty="0"/>
              <a:t>  Dachrinne)</a:t>
            </a:r>
          </a:p>
          <a:p>
            <a:endParaRPr lang="de-DE" sz="1400" dirty="0"/>
          </a:p>
          <a:p>
            <a:r>
              <a:rPr lang="de-DE" sz="1400" b="1" dirty="0"/>
              <a:t>Pflege</a:t>
            </a:r>
          </a:p>
          <a:p>
            <a:r>
              <a:rPr lang="de-DE" sz="1400" dirty="0"/>
              <a:t>• Schrauben auf festen Sitz prüfen</a:t>
            </a:r>
          </a:p>
          <a:p>
            <a:r>
              <a:rPr lang="de-DE" sz="1400" dirty="0"/>
              <a:t>• Trocken, nicht der Sonne ausgesetzt, aufbewahren</a:t>
            </a:r>
          </a:p>
          <a:p>
            <a:r>
              <a:rPr lang="de-DE" sz="1400" dirty="0"/>
              <a:t>• Bei Verschmutzung, z. B. </a:t>
            </a:r>
            <a:r>
              <a:rPr lang="de-DE" sz="1400" dirty="0" err="1"/>
              <a:t>Brandruß</a:t>
            </a:r>
            <a:r>
              <a:rPr lang="de-DE" sz="1400" dirty="0"/>
              <a:t>, mit Seifenwasser </a:t>
            </a:r>
          </a:p>
          <a:p>
            <a:r>
              <a:rPr lang="de-DE" sz="1400" dirty="0"/>
              <a:t>  reinigen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nkop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76456" cy="6680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1520" y="1052736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2000" b="1" dirty="0">
                <a:solidFill>
                  <a:srgbClr val="FF0000"/>
                </a:solidFill>
              </a:rPr>
              <a:t>Feuerwehrschutzhandschuhe</a:t>
            </a:r>
            <a:endParaRPr lang="de-DE" sz="1600" b="1" dirty="0">
              <a:solidFill>
                <a:srgbClr val="002060"/>
              </a:solidFill>
            </a:endParaRPr>
          </a:p>
        </p:txBody>
      </p:sp>
      <p:pic>
        <p:nvPicPr>
          <p:cNvPr id="94210" name="Picture 2" descr="http://www.helpi.com/images/Feuerwehrprogramm/Handschuhe/Koeninger/HS-FW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3038475" cy="3390900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3779912" y="1772816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1600" b="1" dirty="0">
                <a:solidFill>
                  <a:srgbClr val="002060"/>
                </a:solidFill>
              </a:rPr>
              <a:t>Zur Brandbekämpfung und Hilfeleistung</a:t>
            </a:r>
          </a:p>
        </p:txBody>
      </p:sp>
      <p:sp>
        <p:nvSpPr>
          <p:cNvPr id="8" name="Rechteck 7"/>
          <p:cNvSpPr/>
          <p:nvPr/>
        </p:nvSpPr>
        <p:spPr>
          <a:xfrm>
            <a:off x="3779912" y="2909843"/>
            <a:ext cx="51125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/>
              <a:t>Art und Zweck</a:t>
            </a:r>
          </a:p>
          <a:p>
            <a:r>
              <a:rPr lang="de-DE" sz="1400" dirty="0"/>
              <a:t>• 5-Finger-Handschuhe mit langen Stulpen und Verstärkungen</a:t>
            </a:r>
          </a:p>
          <a:p>
            <a:r>
              <a:rPr lang="de-DE" sz="1400" dirty="0"/>
              <a:t>• Schutz vor Verletzungen der Hände</a:t>
            </a:r>
          </a:p>
          <a:p>
            <a:endParaRPr lang="de-DE" sz="1400" dirty="0"/>
          </a:p>
          <a:p>
            <a:r>
              <a:rPr lang="de-DE" sz="1400" b="1" dirty="0"/>
              <a:t>Benutzung</a:t>
            </a:r>
          </a:p>
          <a:p>
            <a:r>
              <a:rPr lang="de-DE" sz="1400" dirty="0"/>
              <a:t>• Grundsätzlich bei Einsätzen und Übungen</a:t>
            </a:r>
          </a:p>
          <a:p>
            <a:r>
              <a:rPr lang="de-DE" sz="1400" dirty="0"/>
              <a:t>• Bei Gefahr des Kontaktes mit Blut oder Körperflüssigkeit</a:t>
            </a:r>
          </a:p>
          <a:p>
            <a:r>
              <a:rPr lang="de-DE" sz="1400" dirty="0"/>
              <a:t>  von Personen sind unter den Feuerwehrschutzhandschuhen</a:t>
            </a:r>
          </a:p>
          <a:p>
            <a:r>
              <a:rPr lang="de-DE" sz="1400" dirty="0"/>
              <a:t>  Infektionsschutzhandschuhe zu tragen (Ansteckungsgefahr)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nkop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76456" cy="6680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1520" y="1052736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2000" b="1" dirty="0">
                <a:solidFill>
                  <a:srgbClr val="FF0000"/>
                </a:solidFill>
              </a:rPr>
              <a:t>Feuerwehrschutzschuhwerk</a:t>
            </a:r>
            <a:endParaRPr lang="de-DE" sz="1600" b="1" dirty="0">
              <a:solidFill>
                <a:srgbClr val="002060"/>
              </a:solidFill>
            </a:endParaRPr>
          </a:p>
        </p:txBody>
      </p:sp>
      <p:pic>
        <p:nvPicPr>
          <p:cNvPr id="96258" name="Picture 2" descr="http://www.arbeitsschutz-mueller.de/media/images/org/506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72364"/>
            <a:ext cx="2528168" cy="3216876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3491880" y="2049229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b="1" dirty="0"/>
              <a:t>Art und Zweck</a:t>
            </a:r>
          </a:p>
          <a:p>
            <a:r>
              <a:rPr lang="de-DE" sz="1400" dirty="0"/>
              <a:t>• Gummi- oder Lederstiefel, Lederschnürstiefel</a:t>
            </a:r>
          </a:p>
          <a:p>
            <a:r>
              <a:rPr lang="de-DE" sz="1400"/>
              <a:t>   durchtrittsichere </a:t>
            </a:r>
            <a:r>
              <a:rPr lang="de-DE" sz="1400" dirty="0"/>
              <a:t>Sohle</a:t>
            </a:r>
          </a:p>
          <a:p>
            <a:r>
              <a:rPr lang="de-DE" sz="1400" dirty="0"/>
              <a:t>   Zehenschutzkappe</a:t>
            </a:r>
          </a:p>
          <a:p>
            <a:r>
              <a:rPr lang="de-DE" sz="1400" dirty="0"/>
              <a:t>   Sohle wärmeisolierend, rutschhemmend, verhindert</a:t>
            </a:r>
          </a:p>
          <a:p>
            <a:r>
              <a:rPr lang="de-DE" sz="1400" dirty="0"/>
              <a:t>   elektrostatische Aufladung</a:t>
            </a:r>
          </a:p>
          <a:p>
            <a:r>
              <a:rPr lang="de-DE" sz="1400" dirty="0"/>
              <a:t>• Schutz vor mechanischen, thermischen, elektrischen</a:t>
            </a:r>
          </a:p>
          <a:p>
            <a:r>
              <a:rPr lang="de-DE" sz="1400" dirty="0"/>
              <a:t>  und klimatischen Gefahren</a:t>
            </a:r>
          </a:p>
          <a:p>
            <a:endParaRPr lang="de-DE" sz="1400" dirty="0"/>
          </a:p>
          <a:p>
            <a:r>
              <a:rPr lang="de-DE" sz="1400" b="1" dirty="0"/>
              <a:t>Benutzung</a:t>
            </a:r>
          </a:p>
          <a:p>
            <a:r>
              <a:rPr lang="de-DE" sz="1400" dirty="0"/>
              <a:t>• Immer bei Einsätzen und Übungen</a:t>
            </a:r>
          </a:p>
          <a:p>
            <a:endParaRPr lang="de-DE" sz="1400" dirty="0"/>
          </a:p>
          <a:p>
            <a:r>
              <a:rPr lang="de-DE" sz="1400" b="1" dirty="0"/>
              <a:t>Pflege</a:t>
            </a:r>
          </a:p>
          <a:p>
            <a:r>
              <a:rPr lang="de-DE" sz="1400" dirty="0"/>
              <a:t>• Gummistiefel abwaschen und trocknen</a:t>
            </a:r>
          </a:p>
          <a:p>
            <a:r>
              <a:rPr lang="de-DE" sz="1400" dirty="0"/>
              <a:t>• Lederstiefel abwaschen, trocknen und einfetten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nkop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76456" cy="6680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1520" y="1052736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2000" b="1" dirty="0">
                <a:solidFill>
                  <a:srgbClr val="FF0000"/>
                </a:solidFill>
              </a:rPr>
              <a:t>Erweiterung der Mindestausrüstung</a:t>
            </a:r>
            <a:endParaRPr lang="de-DE" sz="1600" b="1" dirty="0">
              <a:solidFill>
                <a:srgbClr val="002060"/>
              </a:solidFill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252394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3933056"/>
            <a:ext cx="254455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3059832" y="1916832"/>
            <a:ext cx="4024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1600" b="1" dirty="0">
                <a:solidFill>
                  <a:srgbClr val="002060"/>
                </a:solidFill>
              </a:rPr>
              <a:t>Feuerwehr Haltegurt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059832" y="3789040"/>
            <a:ext cx="4024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1600" b="1" dirty="0">
                <a:solidFill>
                  <a:srgbClr val="002060"/>
                </a:solidFill>
              </a:rPr>
              <a:t>Feuerwehr Sicherheitsgurt</a:t>
            </a:r>
          </a:p>
        </p:txBody>
      </p:sp>
      <p:sp>
        <p:nvSpPr>
          <p:cNvPr id="11" name="Rechteck 10"/>
          <p:cNvSpPr/>
          <p:nvPr/>
        </p:nvSpPr>
        <p:spPr>
          <a:xfrm>
            <a:off x="3131840" y="4293096"/>
            <a:ext cx="57606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– Mit Klemmschnallenverschluss und zwei </a:t>
            </a:r>
            <a:r>
              <a:rPr lang="de-DE" sz="1400" dirty="0" err="1"/>
              <a:t>Fangösen</a:t>
            </a:r>
            <a:endParaRPr lang="de-DE" sz="1400" dirty="0"/>
          </a:p>
          <a:p>
            <a:r>
              <a:rPr lang="de-DE" sz="1400" dirty="0"/>
              <a:t>• Es darf nur die </a:t>
            </a:r>
            <a:r>
              <a:rPr lang="de-DE" sz="1400" dirty="0" err="1"/>
              <a:t>Fangöse</a:t>
            </a:r>
            <a:r>
              <a:rPr lang="de-DE" sz="1400" dirty="0"/>
              <a:t> mit dem Sicherungsseil zum Sichern           </a:t>
            </a:r>
          </a:p>
          <a:p>
            <a:r>
              <a:rPr lang="de-DE" sz="1400" dirty="0"/>
              <a:t>   verwendet  werden    </a:t>
            </a:r>
          </a:p>
          <a:p>
            <a:endParaRPr lang="de-DE" sz="1400" dirty="0"/>
          </a:p>
          <a:p>
            <a:r>
              <a:rPr lang="de-DE" sz="1400" dirty="0"/>
              <a:t>– Mit Zweidornschnalle und Rettungsöse am Karabiner</a:t>
            </a:r>
          </a:p>
        </p:txBody>
      </p:sp>
      <p:sp>
        <p:nvSpPr>
          <p:cNvPr id="12" name="Rechteck 11"/>
          <p:cNvSpPr/>
          <p:nvPr/>
        </p:nvSpPr>
        <p:spPr>
          <a:xfrm>
            <a:off x="3131840" y="2348880"/>
            <a:ext cx="56886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– Mit Zweidornschnalle und Selbstrettungsöse an einem </a:t>
            </a:r>
          </a:p>
          <a:p>
            <a:r>
              <a:rPr lang="de-DE" sz="1400" dirty="0"/>
              <a:t>   verschraubbaren Karabiner</a:t>
            </a:r>
          </a:p>
          <a:p>
            <a:r>
              <a:rPr lang="de-DE" sz="1400" dirty="0"/>
              <a:t>   (alternativ: </a:t>
            </a:r>
            <a:r>
              <a:rPr lang="de-DE" sz="1400" dirty="0" err="1"/>
              <a:t>Twistlock</a:t>
            </a:r>
            <a:r>
              <a:rPr lang="de-DE" sz="1400" dirty="0"/>
              <a:t>-Verschluss)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nkop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76456" cy="6680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1520" y="1052736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2000" b="1" dirty="0">
                <a:solidFill>
                  <a:srgbClr val="FF0000"/>
                </a:solidFill>
              </a:rPr>
              <a:t>Erweiterung der Mindestausrüstung</a:t>
            </a:r>
            <a:endParaRPr lang="de-DE" sz="1600" b="1" dirty="0">
              <a:solidFill>
                <a:srgbClr val="00206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187624" y="1977221"/>
            <a:ext cx="73448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– Der Feuerwehr-Haltegurt und der Feuerwehr-Sicherheitsgurt dienen zum</a:t>
            </a:r>
          </a:p>
          <a:p>
            <a:endParaRPr lang="de-DE" sz="1400" dirty="0"/>
          </a:p>
          <a:p>
            <a:r>
              <a:rPr lang="de-DE" sz="1400" dirty="0"/>
              <a:t>• Sichern gegen Absturz auf Leitern und anderen ungesicherten Stellen</a:t>
            </a:r>
          </a:p>
          <a:p>
            <a:endParaRPr lang="de-DE" sz="1400" dirty="0"/>
          </a:p>
          <a:p>
            <a:r>
              <a:rPr lang="de-DE" sz="1400" dirty="0"/>
              <a:t>• Halten, Rückhalten und Retten von Personen</a:t>
            </a:r>
          </a:p>
          <a:p>
            <a:endParaRPr lang="de-DE" sz="1400" dirty="0"/>
          </a:p>
          <a:p>
            <a:r>
              <a:rPr lang="de-DE" sz="1400" dirty="0"/>
              <a:t>• Selbstretten, aber nur mit</a:t>
            </a:r>
          </a:p>
          <a:p>
            <a:r>
              <a:rPr lang="de-DE" sz="1400" dirty="0"/>
              <a:t>   </a:t>
            </a:r>
            <a:r>
              <a:rPr lang="de-DE" sz="1400" dirty="0" err="1"/>
              <a:t>Halteöse</a:t>
            </a:r>
            <a:r>
              <a:rPr lang="de-DE" sz="1400" dirty="0"/>
              <a:t> von Feuerwehr-Haltegurt/Feuerwehr-Sicherheitsgurt</a:t>
            </a:r>
          </a:p>
          <a:p>
            <a:r>
              <a:rPr lang="de-DE" sz="1400" dirty="0"/>
              <a:t>   Selbstrettungsöse mit verschraubbarem Karabiner am Feuerwehr-Haltegurt</a:t>
            </a:r>
          </a:p>
          <a:p>
            <a:endParaRPr lang="de-DE" sz="1400" dirty="0"/>
          </a:p>
          <a:p>
            <a:endParaRPr lang="de-DE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nkop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76456" cy="6680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1520" y="1052736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e-DE" sz="2000" b="1" dirty="0">
                <a:solidFill>
                  <a:srgbClr val="FF0000"/>
                </a:solidFill>
              </a:rPr>
              <a:t>Erweiterung der Mindestausrüstung</a:t>
            </a:r>
            <a:endParaRPr lang="de-DE" sz="1600" b="1" dirty="0">
              <a:solidFill>
                <a:srgbClr val="002060"/>
              </a:solidFill>
            </a:endParaRPr>
          </a:p>
        </p:txBody>
      </p:sp>
      <p:pic>
        <p:nvPicPr>
          <p:cNvPr id="100354" name="Picture 2" descr="http://www.messerforum.net/attachment.php?attachmentid=21787&amp;d=11504740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87586"/>
            <a:ext cx="3672408" cy="2209566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4652392" y="2204864"/>
            <a:ext cx="4024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1600" b="1" dirty="0">
                <a:solidFill>
                  <a:srgbClr val="002060"/>
                </a:solidFill>
              </a:rPr>
              <a:t>Feuerwehrbeil mit Schutztasche</a:t>
            </a:r>
          </a:p>
        </p:txBody>
      </p:sp>
      <p:sp>
        <p:nvSpPr>
          <p:cNvPr id="7" name="Rechteck 6"/>
          <p:cNvSpPr/>
          <p:nvPr/>
        </p:nvSpPr>
        <p:spPr>
          <a:xfrm>
            <a:off x="4283968" y="2837835"/>
            <a:ext cx="4032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/>
              <a:t>Art und Zweck</a:t>
            </a:r>
          </a:p>
          <a:p>
            <a:r>
              <a:rPr lang="de-DE" sz="1400" dirty="0"/>
              <a:t>• Handwerkszeug mit Schneide, Spitze und </a:t>
            </a:r>
          </a:p>
          <a:p>
            <a:r>
              <a:rPr lang="de-DE" sz="1400" dirty="0"/>
              <a:t>  Gummigriff</a:t>
            </a:r>
          </a:p>
          <a:p>
            <a:r>
              <a:rPr lang="de-DE" sz="1400" dirty="0"/>
              <a:t>• Spitze auch zum Öffnen von Fenster und</a:t>
            </a:r>
          </a:p>
          <a:p>
            <a:r>
              <a:rPr lang="de-DE" sz="1400" dirty="0"/>
              <a:t>  Türschlössern</a:t>
            </a:r>
          </a:p>
          <a:p>
            <a:endParaRPr lang="de-DE" sz="1400" dirty="0"/>
          </a:p>
          <a:p>
            <a:r>
              <a:rPr lang="de-DE" sz="1400" b="1" dirty="0"/>
              <a:t>Trageweise</a:t>
            </a:r>
          </a:p>
          <a:p>
            <a:r>
              <a:rPr lang="de-DE" sz="1400" dirty="0"/>
              <a:t>• In der Tasche am Feuerwehr-Haltegurt/</a:t>
            </a:r>
          </a:p>
          <a:p>
            <a:r>
              <a:rPr lang="de-DE" sz="1400" dirty="0"/>
              <a:t>  Feuerwehr-Sicherheitsgurt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1537</Words>
  <Application>Microsoft Office PowerPoint</Application>
  <PresentationFormat>Bildschirmpräsentation (4:3)</PresentationFormat>
  <Paragraphs>380</Paragraphs>
  <Slides>29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1" baseType="lpstr">
      <vt:lpstr>Arial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Klinikum Deggendorf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frieslku</dc:creator>
  <cp:lastModifiedBy>Friesl Kurt</cp:lastModifiedBy>
  <cp:revision>289</cp:revision>
  <dcterms:created xsi:type="dcterms:W3CDTF">2014-10-06T07:18:42Z</dcterms:created>
  <dcterms:modified xsi:type="dcterms:W3CDTF">2026-02-24T07:31:17Z</dcterms:modified>
</cp:coreProperties>
</file>